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6" r:id="rId3"/>
    <p:sldMasterId id="2147483690" r:id="rId4"/>
    <p:sldMasterId id="2147483718" r:id="rId5"/>
    <p:sldMasterId id="2147483720" r:id="rId6"/>
    <p:sldMasterId id="2147483734" r:id="rId7"/>
    <p:sldMasterId id="2147483748" r:id="rId8"/>
    <p:sldMasterId id="2147483763" r:id="rId9"/>
    <p:sldMasterId id="2147483765" r:id="rId10"/>
  </p:sldMasterIdLst>
  <p:notesMasterIdLst>
    <p:notesMasterId r:id="rId39"/>
  </p:notesMasterIdLst>
  <p:handoutMasterIdLst>
    <p:handoutMasterId r:id="rId40"/>
  </p:handoutMasterIdLst>
  <p:sldIdLst>
    <p:sldId id="338" r:id="rId11"/>
    <p:sldId id="481" r:id="rId12"/>
    <p:sldId id="485" r:id="rId13"/>
    <p:sldId id="482" r:id="rId14"/>
    <p:sldId id="483" r:id="rId15"/>
    <p:sldId id="484" r:id="rId16"/>
    <p:sldId id="487" r:id="rId17"/>
    <p:sldId id="486" r:id="rId18"/>
    <p:sldId id="488" r:id="rId19"/>
    <p:sldId id="489" r:id="rId20"/>
    <p:sldId id="490" r:id="rId21"/>
    <p:sldId id="491" r:id="rId22"/>
    <p:sldId id="492" r:id="rId23"/>
    <p:sldId id="493" r:id="rId24"/>
    <p:sldId id="494" r:id="rId25"/>
    <p:sldId id="495" r:id="rId26"/>
    <p:sldId id="496" r:id="rId27"/>
    <p:sldId id="510" r:id="rId28"/>
    <p:sldId id="498" r:id="rId29"/>
    <p:sldId id="499" r:id="rId30"/>
    <p:sldId id="500" r:id="rId31"/>
    <p:sldId id="501" r:id="rId32"/>
    <p:sldId id="511" r:id="rId33"/>
    <p:sldId id="513" r:id="rId34"/>
    <p:sldId id="506" r:id="rId35"/>
    <p:sldId id="503" r:id="rId36"/>
    <p:sldId id="514" r:id="rId37"/>
    <p:sldId id="346" r:id="rId38"/>
  </p:sldIdLst>
  <p:sldSz cx="9144000" cy="6858000" type="screen4x3"/>
  <p:notesSz cx="6797675" cy="9874250"/>
  <p:defaultTextStyle>
    <a:defPPr>
      <a:defRPr lang="zh-TW"/>
    </a:defPPr>
    <a:lvl1pPr algn="ctr" rtl="0" fontAlgn="base">
      <a:spcBef>
        <a:spcPct val="0"/>
      </a:spcBef>
      <a:spcAft>
        <a:spcPct val="0"/>
      </a:spcAft>
      <a:defRPr kumimoji="1" sz="1600" kern="1200">
        <a:solidFill>
          <a:srgbClr val="009900"/>
        </a:solidFill>
        <a:latin typeface="Arial" pitchFamily="34" charset="0"/>
        <a:ea typeface="新細明體" pitchFamily="18" charset="-120"/>
        <a:cs typeface="+mn-cs"/>
      </a:defRPr>
    </a:lvl1pPr>
    <a:lvl2pPr marL="457200" algn="ctr" rtl="0" fontAlgn="base">
      <a:spcBef>
        <a:spcPct val="0"/>
      </a:spcBef>
      <a:spcAft>
        <a:spcPct val="0"/>
      </a:spcAft>
      <a:defRPr kumimoji="1" sz="1600" kern="1200">
        <a:solidFill>
          <a:srgbClr val="009900"/>
        </a:solidFill>
        <a:latin typeface="Arial" pitchFamily="34" charset="0"/>
        <a:ea typeface="新細明體" pitchFamily="18" charset="-120"/>
        <a:cs typeface="+mn-cs"/>
      </a:defRPr>
    </a:lvl2pPr>
    <a:lvl3pPr marL="914400" algn="ctr" rtl="0" fontAlgn="base">
      <a:spcBef>
        <a:spcPct val="0"/>
      </a:spcBef>
      <a:spcAft>
        <a:spcPct val="0"/>
      </a:spcAft>
      <a:defRPr kumimoji="1" sz="1600" kern="1200">
        <a:solidFill>
          <a:srgbClr val="009900"/>
        </a:solidFill>
        <a:latin typeface="Arial" pitchFamily="34" charset="0"/>
        <a:ea typeface="新細明體" pitchFamily="18" charset="-120"/>
        <a:cs typeface="+mn-cs"/>
      </a:defRPr>
    </a:lvl3pPr>
    <a:lvl4pPr marL="1371600" algn="ctr" rtl="0" fontAlgn="base">
      <a:spcBef>
        <a:spcPct val="0"/>
      </a:spcBef>
      <a:spcAft>
        <a:spcPct val="0"/>
      </a:spcAft>
      <a:defRPr kumimoji="1" sz="1600" kern="1200">
        <a:solidFill>
          <a:srgbClr val="009900"/>
        </a:solidFill>
        <a:latin typeface="Arial" pitchFamily="34" charset="0"/>
        <a:ea typeface="新細明體" pitchFamily="18" charset="-120"/>
        <a:cs typeface="+mn-cs"/>
      </a:defRPr>
    </a:lvl4pPr>
    <a:lvl5pPr marL="1828800" algn="ctr" rtl="0" fontAlgn="base">
      <a:spcBef>
        <a:spcPct val="0"/>
      </a:spcBef>
      <a:spcAft>
        <a:spcPct val="0"/>
      </a:spcAft>
      <a:defRPr kumimoji="1" sz="1600" kern="1200">
        <a:solidFill>
          <a:srgbClr val="009900"/>
        </a:solidFill>
        <a:latin typeface="Arial" pitchFamily="34" charset="0"/>
        <a:ea typeface="新細明體" pitchFamily="18" charset="-120"/>
        <a:cs typeface="+mn-cs"/>
      </a:defRPr>
    </a:lvl5pPr>
    <a:lvl6pPr marL="2286000" algn="l" defTabSz="914400" rtl="0" eaLnBrk="1" latinLnBrk="0" hangingPunct="1">
      <a:defRPr kumimoji="1" sz="1600" kern="1200">
        <a:solidFill>
          <a:srgbClr val="009900"/>
        </a:solidFill>
        <a:latin typeface="Arial" pitchFamily="34" charset="0"/>
        <a:ea typeface="新細明體" pitchFamily="18" charset="-120"/>
        <a:cs typeface="+mn-cs"/>
      </a:defRPr>
    </a:lvl6pPr>
    <a:lvl7pPr marL="2743200" algn="l" defTabSz="914400" rtl="0" eaLnBrk="1" latinLnBrk="0" hangingPunct="1">
      <a:defRPr kumimoji="1" sz="1600" kern="1200">
        <a:solidFill>
          <a:srgbClr val="009900"/>
        </a:solidFill>
        <a:latin typeface="Arial" pitchFamily="34" charset="0"/>
        <a:ea typeface="新細明體" pitchFamily="18" charset="-120"/>
        <a:cs typeface="+mn-cs"/>
      </a:defRPr>
    </a:lvl7pPr>
    <a:lvl8pPr marL="3200400" algn="l" defTabSz="914400" rtl="0" eaLnBrk="1" latinLnBrk="0" hangingPunct="1">
      <a:defRPr kumimoji="1" sz="1600" kern="1200">
        <a:solidFill>
          <a:srgbClr val="009900"/>
        </a:solidFill>
        <a:latin typeface="Arial" pitchFamily="34" charset="0"/>
        <a:ea typeface="新細明體" pitchFamily="18" charset="-120"/>
        <a:cs typeface="+mn-cs"/>
      </a:defRPr>
    </a:lvl8pPr>
    <a:lvl9pPr marL="3657600" algn="l" defTabSz="914400" rtl="0" eaLnBrk="1" latinLnBrk="0" hangingPunct="1">
      <a:defRPr kumimoji="1" sz="1600" kern="1200">
        <a:solidFill>
          <a:srgbClr val="009900"/>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BB8"/>
    <a:srgbClr val="CCECFF"/>
    <a:srgbClr val="76D8D6"/>
    <a:srgbClr val="215968"/>
    <a:srgbClr val="0000FF"/>
    <a:srgbClr val="008000"/>
    <a:srgbClr val="006600"/>
    <a:srgbClr val="00FF00"/>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6" autoAdjust="0"/>
    <p:restoredTop sz="95553" autoAdjust="0"/>
  </p:normalViewPr>
  <p:slideViewPr>
    <p:cSldViewPr>
      <p:cViewPr>
        <p:scale>
          <a:sx n="80" d="100"/>
          <a:sy n="80" d="100"/>
        </p:scale>
        <p:origin x="-135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1944"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skyin\Desktop\F&#28023;&#27700;.xlsx"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skyin\Desktop\&#34311;&#28595;&#28207;-&#29872;&#22659;&#30435;&#28204;&#36039;&#26009;104%2002%201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skyin\Desktop\&#34311;&#28595;&#28207;-&#29872;&#22659;&#30435;&#28204;&#36039;&#26009;104%2002%2013.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skyin\Desktop\&#22522;&#38534;&#28207;-&#29872;&#22659;&#30435;&#28204;&#24180;&#22577;&#34920;104.02.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kyin\Desktop\&#22522;&#38534;&#28207;-&#29872;&#22659;&#30435;&#28204;&#24180;&#22577;&#34920;104.02.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yin\Desktop\&#22522;&#38534;&#28207;-&#29872;&#22659;&#30435;&#28204;&#24180;&#22577;&#34920;104.02.16.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01-&#24037;&#20316;&#26989;&#21209;\&#9733;&#9733;09.&#29872;&#22659;&#30435;&#28204;&#35336;&#30059;\02-104&#24180;&#28207;&#21312;&#29872;&#22659;&#30435;&#28204;&#26696;\03.&#29872;&#22659;&#30435;&#28204;&#24180;&#22577;\2.&#33274;&#21271;&#28207;\&#33274;&#21271;&#28207;101-103&#30435;&#28204;&#24409;&#25972;\&#29872;&#22659;&#30435;&#28204;&#36039;&#26009;-&#26684;&#24335;.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oleObject" Target="file:///C:\Users\skyin\Desktop\F&#28023;&#2770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kyin\Desktop\F&#28023;&#277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TW"/>
              <a:t>基隆港港區空氣品質</a:t>
            </a:r>
          </a:p>
        </c:rich>
      </c:tx>
      <c:layout>
        <c:manualLayout>
          <c:xMode val="edge"/>
          <c:yMode val="edge"/>
          <c:x val="0.27201075234427469"/>
          <c:y val="2.7336688176371145E-2"/>
        </c:manualLayout>
      </c:layout>
      <c:overlay val="0"/>
    </c:title>
    <c:autoTitleDeleted val="0"/>
    <c:plotArea>
      <c:layout>
        <c:manualLayout>
          <c:layoutTarget val="inner"/>
          <c:xMode val="edge"/>
          <c:yMode val="edge"/>
          <c:x val="7.1988407699037624E-2"/>
          <c:y val="0.14018285984270104"/>
          <c:w val="0.66809923521858938"/>
          <c:h val="0.76421245449827091"/>
        </c:manualLayout>
      </c:layout>
      <c:barChart>
        <c:barDir val="col"/>
        <c:grouping val="clustered"/>
        <c:varyColors val="0"/>
        <c:ser>
          <c:idx val="0"/>
          <c:order val="0"/>
          <c:tx>
            <c:strRef>
              <c:f>空氣!$Z$33</c:f>
              <c:strCache>
                <c:ptCount val="1"/>
                <c:pt idx="0">
                  <c:v>PM₁₀二十四小時值(μg／m³)</c:v>
                </c:pt>
              </c:strCache>
            </c:strRef>
          </c:tx>
          <c:spPr>
            <a:ln>
              <a:prstDash val="sysDash"/>
            </a:ln>
          </c:spPr>
          <c:invertIfNegative val="0"/>
          <c:cat>
            <c:strRef>
              <c:f>空氣!$Y$34:$Y$39</c:f>
              <c:strCache>
                <c:ptCount val="6"/>
                <c:pt idx="0">
                  <c:v>102第三季</c:v>
                </c:pt>
                <c:pt idx="1">
                  <c:v>102第四季</c:v>
                </c:pt>
                <c:pt idx="2">
                  <c:v>103第一季</c:v>
                </c:pt>
                <c:pt idx="3">
                  <c:v>103第二季</c:v>
                </c:pt>
                <c:pt idx="4">
                  <c:v>103第三季</c:v>
                </c:pt>
                <c:pt idx="5">
                  <c:v>103第四季</c:v>
                </c:pt>
              </c:strCache>
            </c:strRef>
          </c:cat>
          <c:val>
            <c:numRef>
              <c:f>空氣!$Z$34:$Z$39</c:f>
              <c:numCache>
                <c:formatCode>General</c:formatCode>
                <c:ptCount val="6"/>
                <c:pt idx="0">
                  <c:v>46.7</c:v>
                </c:pt>
                <c:pt idx="1">
                  <c:v>52.8</c:v>
                </c:pt>
                <c:pt idx="2">
                  <c:v>49.6</c:v>
                </c:pt>
                <c:pt idx="3">
                  <c:v>38.799999999999997</c:v>
                </c:pt>
                <c:pt idx="4">
                  <c:v>22.5</c:v>
                </c:pt>
                <c:pt idx="5">
                  <c:v>36.6</c:v>
                </c:pt>
              </c:numCache>
            </c:numRef>
          </c:val>
        </c:ser>
        <c:ser>
          <c:idx val="1"/>
          <c:order val="1"/>
          <c:tx>
            <c:strRef>
              <c:f>空氣!$AA$33</c:f>
              <c:strCache>
                <c:ptCount val="1"/>
                <c:pt idx="0">
                  <c:v>PM₂̣₅二十四小時值(μg／m³)</c:v>
                </c:pt>
              </c:strCache>
            </c:strRef>
          </c:tx>
          <c:spPr>
            <a:ln>
              <a:prstDash val="lgDashDot"/>
            </a:ln>
          </c:spPr>
          <c:invertIfNegative val="0"/>
          <c:cat>
            <c:strRef>
              <c:f>空氣!$Y$34:$Y$39</c:f>
              <c:strCache>
                <c:ptCount val="6"/>
                <c:pt idx="0">
                  <c:v>102第三季</c:v>
                </c:pt>
                <c:pt idx="1">
                  <c:v>102第四季</c:v>
                </c:pt>
                <c:pt idx="2">
                  <c:v>103第一季</c:v>
                </c:pt>
                <c:pt idx="3">
                  <c:v>103第二季</c:v>
                </c:pt>
                <c:pt idx="4">
                  <c:v>103第三季</c:v>
                </c:pt>
                <c:pt idx="5">
                  <c:v>103第四季</c:v>
                </c:pt>
              </c:strCache>
            </c:strRef>
          </c:cat>
          <c:val>
            <c:numRef>
              <c:f>空氣!$AA$34:$AA$39</c:f>
              <c:numCache>
                <c:formatCode>General</c:formatCode>
                <c:ptCount val="6"/>
                <c:pt idx="0">
                  <c:v>33.200000000000003</c:v>
                </c:pt>
                <c:pt idx="1">
                  <c:v>43</c:v>
                </c:pt>
                <c:pt idx="2">
                  <c:v>34.1</c:v>
                </c:pt>
                <c:pt idx="3">
                  <c:v>23.1</c:v>
                </c:pt>
                <c:pt idx="4">
                  <c:v>14.6</c:v>
                </c:pt>
                <c:pt idx="5">
                  <c:v>21.8</c:v>
                </c:pt>
              </c:numCache>
            </c:numRef>
          </c:val>
        </c:ser>
        <c:dLbls>
          <c:showLegendKey val="0"/>
          <c:showVal val="0"/>
          <c:showCatName val="0"/>
          <c:showSerName val="0"/>
          <c:showPercent val="0"/>
          <c:showBubbleSize val="0"/>
        </c:dLbls>
        <c:gapWidth val="150"/>
        <c:axId val="21687296"/>
        <c:axId val="56967936"/>
      </c:barChart>
      <c:lineChart>
        <c:grouping val="standard"/>
        <c:varyColors val="0"/>
        <c:ser>
          <c:idx val="2"/>
          <c:order val="2"/>
          <c:tx>
            <c:strRef>
              <c:f>空氣!$AB$33</c:f>
              <c:strCache>
                <c:ptCount val="1"/>
                <c:pt idx="0">
                  <c:v>SO₂日平均值ppm</c:v>
                </c:pt>
              </c:strCache>
            </c:strRef>
          </c:tx>
          <c:spPr>
            <a:ln>
              <a:prstDash val="dashDot"/>
            </a:ln>
          </c:spPr>
          <c:cat>
            <c:strRef>
              <c:f>空氣!$Y$34:$Y$39</c:f>
              <c:strCache>
                <c:ptCount val="6"/>
                <c:pt idx="0">
                  <c:v>102第三季</c:v>
                </c:pt>
                <c:pt idx="1">
                  <c:v>102第四季</c:v>
                </c:pt>
                <c:pt idx="2">
                  <c:v>103第一季</c:v>
                </c:pt>
                <c:pt idx="3">
                  <c:v>103第二季</c:v>
                </c:pt>
                <c:pt idx="4">
                  <c:v>103第三季</c:v>
                </c:pt>
                <c:pt idx="5">
                  <c:v>103第四季</c:v>
                </c:pt>
              </c:strCache>
            </c:strRef>
          </c:cat>
          <c:val>
            <c:numRef>
              <c:f>空氣!$AB$34:$AB$39</c:f>
              <c:numCache>
                <c:formatCode>General</c:formatCode>
                <c:ptCount val="6"/>
                <c:pt idx="0">
                  <c:v>4.5999999999999999E-2</c:v>
                </c:pt>
                <c:pt idx="1">
                  <c:v>2.8000000000000001E-2</c:v>
                </c:pt>
                <c:pt idx="2">
                  <c:v>4.7E-2</c:v>
                </c:pt>
                <c:pt idx="3">
                  <c:v>4.7E-2</c:v>
                </c:pt>
                <c:pt idx="4">
                  <c:v>3.9E-2</c:v>
                </c:pt>
                <c:pt idx="5">
                  <c:v>0.03</c:v>
                </c:pt>
              </c:numCache>
            </c:numRef>
          </c:val>
          <c:smooth val="0"/>
        </c:ser>
        <c:ser>
          <c:idx val="3"/>
          <c:order val="3"/>
          <c:tx>
            <c:strRef>
              <c:f>空氣!$AC$33</c:f>
              <c:strCache>
                <c:ptCount val="1"/>
                <c:pt idx="0">
                  <c:v>NO₂小時平均值ppm</c:v>
                </c:pt>
              </c:strCache>
            </c:strRef>
          </c:tx>
          <c:marker>
            <c:symbol val="diamond"/>
            <c:size val="7"/>
          </c:marker>
          <c:cat>
            <c:strRef>
              <c:f>空氣!$Y$34:$Y$39</c:f>
              <c:strCache>
                <c:ptCount val="6"/>
                <c:pt idx="0">
                  <c:v>102第三季</c:v>
                </c:pt>
                <c:pt idx="1">
                  <c:v>102第四季</c:v>
                </c:pt>
                <c:pt idx="2">
                  <c:v>103第一季</c:v>
                </c:pt>
                <c:pt idx="3">
                  <c:v>103第二季</c:v>
                </c:pt>
                <c:pt idx="4">
                  <c:v>103第三季</c:v>
                </c:pt>
                <c:pt idx="5">
                  <c:v>103第四季</c:v>
                </c:pt>
              </c:strCache>
            </c:strRef>
          </c:cat>
          <c:val>
            <c:numRef>
              <c:f>空氣!$AC$34:$AC$39</c:f>
              <c:numCache>
                <c:formatCode>General</c:formatCode>
                <c:ptCount val="6"/>
                <c:pt idx="0">
                  <c:v>5.1999999999999998E-2</c:v>
                </c:pt>
                <c:pt idx="1">
                  <c:v>5.8999999999999997E-2</c:v>
                </c:pt>
                <c:pt idx="2">
                  <c:v>7.1999999999999995E-2</c:v>
                </c:pt>
                <c:pt idx="3">
                  <c:v>5.6000000000000001E-2</c:v>
                </c:pt>
                <c:pt idx="4">
                  <c:v>3.4000000000000002E-2</c:v>
                </c:pt>
                <c:pt idx="5">
                  <c:v>3.4000000000000002E-2</c:v>
                </c:pt>
              </c:numCache>
            </c:numRef>
          </c:val>
          <c:smooth val="0"/>
        </c:ser>
        <c:ser>
          <c:idx val="4"/>
          <c:order val="4"/>
          <c:tx>
            <c:strRef>
              <c:f>空氣!$AD$33</c:f>
              <c:strCache>
                <c:ptCount val="1"/>
                <c:pt idx="0">
                  <c:v>O₃小時平均值ppm</c:v>
                </c:pt>
              </c:strCache>
            </c:strRef>
          </c:tx>
          <c:spPr>
            <a:ln>
              <a:prstDash val="sysDash"/>
            </a:ln>
          </c:spPr>
          <c:cat>
            <c:strRef>
              <c:f>空氣!$Y$34:$Y$39</c:f>
              <c:strCache>
                <c:ptCount val="6"/>
                <c:pt idx="0">
                  <c:v>102第三季</c:v>
                </c:pt>
                <c:pt idx="1">
                  <c:v>102第四季</c:v>
                </c:pt>
                <c:pt idx="2">
                  <c:v>103第一季</c:v>
                </c:pt>
                <c:pt idx="3">
                  <c:v>103第二季</c:v>
                </c:pt>
                <c:pt idx="4">
                  <c:v>103第三季</c:v>
                </c:pt>
                <c:pt idx="5">
                  <c:v>103第四季</c:v>
                </c:pt>
              </c:strCache>
            </c:strRef>
          </c:cat>
          <c:val>
            <c:numRef>
              <c:f>空氣!$AD$34:$AD$39</c:f>
              <c:numCache>
                <c:formatCode>General</c:formatCode>
                <c:ptCount val="6"/>
                <c:pt idx="0">
                  <c:v>4.2999999999999997E-2</c:v>
                </c:pt>
                <c:pt idx="1">
                  <c:v>5.6000000000000001E-2</c:v>
                </c:pt>
                <c:pt idx="2">
                  <c:v>5.6000000000000001E-2</c:v>
                </c:pt>
                <c:pt idx="3">
                  <c:v>5.2999999999999999E-2</c:v>
                </c:pt>
                <c:pt idx="4">
                  <c:v>4.7E-2</c:v>
                </c:pt>
                <c:pt idx="5">
                  <c:v>5.5E-2</c:v>
                </c:pt>
              </c:numCache>
            </c:numRef>
          </c:val>
          <c:smooth val="0"/>
        </c:ser>
        <c:dLbls>
          <c:showLegendKey val="0"/>
          <c:showVal val="0"/>
          <c:showCatName val="0"/>
          <c:showSerName val="0"/>
          <c:showPercent val="0"/>
          <c:showBubbleSize val="0"/>
        </c:dLbls>
        <c:marker val="1"/>
        <c:smooth val="0"/>
        <c:axId val="83933440"/>
        <c:axId val="56969856"/>
      </c:lineChart>
      <c:catAx>
        <c:axId val="21687296"/>
        <c:scaling>
          <c:orientation val="minMax"/>
        </c:scaling>
        <c:delete val="0"/>
        <c:axPos val="b"/>
        <c:majorTickMark val="out"/>
        <c:minorTickMark val="none"/>
        <c:tickLblPos val="nextTo"/>
        <c:crossAx val="56967936"/>
        <c:crosses val="autoZero"/>
        <c:auto val="1"/>
        <c:lblAlgn val="ctr"/>
        <c:lblOffset val="100"/>
        <c:noMultiLvlLbl val="0"/>
      </c:catAx>
      <c:valAx>
        <c:axId val="56967936"/>
        <c:scaling>
          <c:orientation val="minMax"/>
        </c:scaling>
        <c:delete val="0"/>
        <c:axPos val="l"/>
        <c:majorGridlines/>
        <c:title>
          <c:tx>
            <c:rich>
              <a:bodyPr rot="0" vert="horz"/>
              <a:lstStyle/>
              <a:p>
                <a:pPr>
                  <a:defRPr/>
                </a:pPr>
                <a:r>
                  <a:rPr lang="zh-TW" dirty="0"/>
                  <a:t>單位：</a:t>
                </a:r>
                <a:r>
                  <a:rPr lang="el-GR" dirty="0"/>
                  <a:t>μ</a:t>
                </a:r>
                <a:r>
                  <a:rPr lang="en-US" dirty="0"/>
                  <a:t>g</a:t>
                </a:r>
                <a:r>
                  <a:rPr lang="zh-TW" dirty="0"/>
                  <a:t>／</a:t>
                </a:r>
                <a:r>
                  <a:rPr lang="en-US" dirty="0"/>
                  <a:t>m</a:t>
                </a:r>
                <a:r>
                  <a:rPr lang="en-US" baseline="30000" dirty="0"/>
                  <a:t>3</a:t>
                </a:r>
                <a:endParaRPr lang="zh-TW" baseline="30000" dirty="0"/>
              </a:p>
            </c:rich>
          </c:tx>
          <c:layout>
            <c:manualLayout>
              <c:xMode val="edge"/>
              <c:yMode val="edge"/>
              <c:x val="1.2597425072427849E-2"/>
              <c:y val="3.2234910406780205E-2"/>
            </c:manualLayout>
          </c:layout>
          <c:overlay val="0"/>
        </c:title>
        <c:numFmt formatCode="#,##0.0_);[Red]\(#,##0.0\)" sourceLinked="0"/>
        <c:majorTickMark val="out"/>
        <c:minorTickMark val="none"/>
        <c:tickLblPos val="nextTo"/>
        <c:crossAx val="21687296"/>
        <c:crosses val="autoZero"/>
        <c:crossBetween val="between"/>
      </c:valAx>
      <c:valAx>
        <c:axId val="56969856"/>
        <c:scaling>
          <c:orientation val="minMax"/>
        </c:scaling>
        <c:delete val="0"/>
        <c:axPos val="r"/>
        <c:title>
          <c:tx>
            <c:rich>
              <a:bodyPr rot="0" vert="horz"/>
              <a:lstStyle/>
              <a:p>
                <a:pPr>
                  <a:defRPr/>
                </a:pPr>
                <a:r>
                  <a:rPr lang="zh-TW"/>
                  <a:t>單位：</a:t>
                </a:r>
                <a:r>
                  <a:rPr lang="en-US"/>
                  <a:t>ppm</a:t>
                </a:r>
                <a:endParaRPr lang="zh-TW"/>
              </a:p>
            </c:rich>
          </c:tx>
          <c:layout>
            <c:manualLayout>
              <c:xMode val="edge"/>
              <c:yMode val="edge"/>
              <c:x val="0.70656821606716069"/>
              <c:y val="3.1085434951672035E-2"/>
            </c:manualLayout>
          </c:layout>
          <c:overlay val="0"/>
        </c:title>
        <c:numFmt formatCode="#,##0.000_);[Red]\(#,##0.000\)" sourceLinked="0"/>
        <c:majorTickMark val="out"/>
        <c:minorTickMark val="none"/>
        <c:tickLblPos val="nextTo"/>
        <c:crossAx val="83933440"/>
        <c:crosses val="max"/>
        <c:crossBetween val="between"/>
      </c:valAx>
      <c:catAx>
        <c:axId val="83933440"/>
        <c:scaling>
          <c:orientation val="minMax"/>
        </c:scaling>
        <c:delete val="1"/>
        <c:axPos val="b"/>
        <c:majorTickMark val="out"/>
        <c:minorTickMark val="none"/>
        <c:tickLblPos val="nextTo"/>
        <c:crossAx val="56969856"/>
        <c:crosses val="autoZero"/>
        <c:auto val="1"/>
        <c:lblAlgn val="ctr"/>
        <c:lblOffset val="100"/>
        <c:noMultiLvlLbl val="0"/>
      </c:catAx>
    </c:plotArea>
    <c:legend>
      <c:legendPos val="r"/>
      <c:layout>
        <c:manualLayout>
          <c:xMode val="edge"/>
          <c:yMode val="edge"/>
          <c:x val="0.83938882856294728"/>
          <c:y val="3.8632907665433286E-2"/>
          <c:w val="0.15005583632006653"/>
          <c:h val="0.91360036767940078"/>
        </c:manualLayout>
      </c:layout>
      <c:overlay val="0"/>
      <c:txPr>
        <a:bodyPr/>
        <a:lstStyle/>
        <a:p>
          <a:pPr>
            <a:defRPr sz="800"/>
          </a:pPr>
          <a:endParaRPr lang="zh-TW"/>
        </a:p>
      </c:txPr>
    </c:legend>
    <c:plotVisOnly val="1"/>
    <c:dispBlanksAs val="gap"/>
    <c:showDLblsOverMax val="0"/>
  </c:chart>
  <c:spPr>
    <a:solidFill>
      <a:sysClr val="window" lastClr="FFFFFF"/>
    </a:solidFill>
  </c:spPr>
  <c:txPr>
    <a:bodyPr/>
    <a:lstStyle/>
    <a:p>
      <a:pPr>
        <a:defRPr sz="1000"/>
      </a:pPr>
      <a:endParaRPr lang="zh-TW"/>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zh-TW" altLang="en-US" sz="1800"/>
              <a:t>生化需氧量</a:t>
            </a:r>
          </a:p>
        </c:rich>
      </c:tx>
      <c:layout>
        <c:manualLayout>
          <c:xMode val="edge"/>
          <c:yMode val="edge"/>
          <c:x val="0.35960250064346178"/>
          <c:y val="5.6733014919117891E-2"/>
        </c:manualLayout>
      </c:layout>
      <c:overlay val="0"/>
    </c:title>
    <c:autoTitleDeleted val="0"/>
    <c:plotArea>
      <c:layout>
        <c:manualLayout>
          <c:layoutTarget val="inner"/>
          <c:xMode val="edge"/>
          <c:yMode val="edge"/>
          <c:x val="0.11335813121571679"/>
          <c:y val="0.23333066657028417"/>
          <c:w val="0.72336011907310849"/>
          <c:h val="0.4392995320440008"/>
        </c:manualLayout>
      </c:layout>
      <c:barChart>
        <c:barDir val="col"/>
        <c:grouping val="clustered"/>
        <c:varyColors val="0"/>
        <c:ser>
          <c:idx val="5"/>
          <c:order val="0"/>
          <c:tx>
            <c:strRef>
              <c:f>[F海水.xlsx]data!$O$84</c:f>
              <c:strCache>
                <c:ptCount val="1"/>
                <c:pt idx="0">
                  <c:v>第一迴船池</c:v>
                </c:pt>
              </c:strCache>
            </c:strRef>
          </c:tx>
          <c:invertIfNegative val="0"/>
          <c:cat>
            <c:strRef>
              <c:f>[F海水.xlsx]data!$O$71:$O$82</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[F海水.xlsx]data!$C$76:$N$76</c:f>
              <c:numCache>
                <c:formatCode>0.0</c:formatCode>
                <c:ptCount val="12"/>
                <c:pt idx="0">
                  <c:v>1.6</c:v>
                </c:pt>
                <c:pt idx="1">
                  <c:v>0</c:v>
                </c:pt>
                <c:pt idx="2">
                  <c:v>1.7</c:v>
                </c:pt>
                <c:pt idx="3">
                  <c:v>1.1000000000000001</c:v>
                </c:pt>
                <c:pt idx="4">
                  <c:v>1.7</c:v>
                </c:pt>
                <c:pt idx="5">
                  <c:v>1.8</c:v>
                </c:pt>
                <c:pt idx="6">
                  <c:v>1.7</c:v>
                </c:pt>
                <c:pt idx="7">
                  <c:v>2</c:v>
                </c:pt>
                <c:pt idx="8">
                  <c:v>1.3</c:v>
                </c:pt>
                <c:pt idx="9">
                  <c:v>0</c:v>
                </c:pt>
                <c:pt idx="10">
                  <c:v>1.3</c:v>
                </c:pt>
                <c:pt idx="11">
                  <c:v>0</c:v>
                </c:pt>
              </c:numCache>
            </c:numRef>
          </c:val>
        </c:ser>
        <c:dLbls>
          <c:showLegendKey val="0"/>
          <c:showVal val="0"/>
          <c:showCatName val="0"/>
          <c:showSerName val="0"/>
          <c:showPercent val="0"/>
          <c:showBubbleSize val="0"/>
        </c:dLbls>
        <c:gapWidth val="150"/>
        <c:axId val="91771264"/>
        <c:axId val="91772800"/>
      </c:barChart>
      <c:catAx>
        <c:axId val="91771264"/>
        <c:scaling>
          <c:orientation val="minMax"/>
        </c:scaling>
        <c:delete val="0"/>
        <c:axPos val="b"/>
        <c:majorTickMark val="out"/>
        <c:minorTickMark val="none"/>
        <c:tickLblPos val="nextTo"/>
        <c:txPr>
          <a:bodyPr rot="-5400000" vert="horz"/>
          <a:lstStyle/>
          <a:p>
            <a:pPr>
              <a:defRPr sz="1100"/>
            </a:pPr>
            <a:endParaRPr lang="zh-TW"/>
          </a:p>
        </c:txPr>
        <c:crossAx val="91772800"/>
        <c:crosses val="autoZero"/>
        <c:auto val="1"/>
        <c:lblAlgn val="ctr"/>
        <c:lblOffset val="100"/>
        <c:noMultiLvlLbl val="0"/>
      </c:catAx>
      <c:valAx>
        <c:axId val="91772800"/>
        <c:scaling>
          <c:orientation val="minMax"/>
          <c:max val="4"/>
          <c:min val="1"/>
        </c:scaling>
        <c:delete val="0"/>
        <c:axPos val="l"/>
        <c:majorGridlines/>
        <c:title>
          <c:tx>
            <c:rich>
              <a:bodyPr rot="0" vert="horz"/>
              <a:lstStyle/>
              <a:p>
                <a:pPr>
                  <a:defRPr/>
                </a:pPr>
                <a:r>
                  <a:rPr lang="en-US" altLang="zh-TW"/>
                  <a:t>mg/L</a:t>
                </a:r>
                <a:endParaRPr lang="zh-TW" altLang="en-US"/>
              </a:p>
            </c:rich>
          </c:tx>
          <c:layout>
            <c:manualLayout>
              <c:xMode val="edge"/>
              <c:yMode val="edge"/>
              <c:x val="5.4700854700854701E-3"/>
              <c:y val="1.8541243665296539E-2"/>
            </c:manualLayout>
          </c:layout>
          <c:overlay val="0"/>
        </c:title>
        <c:numFmt formatCode="0.0" sourceLinked="1"/>
        <c:majorTickMark val="out"/>
        <c:minorTickMark val="none"/>
        <c:tickLblPos val="nextTo"/>
        <c:txPr>
          <a:bodyPr/>
          <a:lstStyle/>
          <a:p>
            <a:pPr>
              <a:defRPr sz="1200"/>
            </a:pPr>
            <a:endParaRPr lang="zh-TW"/>
          </a:p>
        </c:txPr>
        <c:crossAx val="91771264"/>
        <c:crosses val="autoZero"/>
        <c:crossBetween val="between"/>
        <c:majorUnit val="1"/>
      </c:valAx>
    </c:plotArea>
    <c:legend>
      <c:legendPos val="r"/>
      <c:layout>
        <c:manualLayout>
          <c:xMode val="edge"/>
          <c:yMode val="edge"/>
          <c:x val="0.66801361659775282"/>
          <c:y val="0.1192238013881517"/>
          <c:w val="0.19173200076268815"/>
          <c:h val="9.3263472263566072E-2"/>
        </c:manualLayout>
      </c:layout>
      <c:overlay val="0"/>
      <c:txPr>
        <a:bodyPr/>
        <a:lstStyle/>
        <a:p>
          <a:pPr>
            <a:defRPr sz="1000"/>
          </a:pPr>
          <a:endParaRPr lang="zh-TW"/>
        </a:p>
      </c:txPr>
    </c:legend>
    <c:plotVisOnly val="1"/>
    <c:dispBlanksAs val="gap"/>
    <c:showDLblsOverMax val="0"/>
  </c:chart>
  <c:txPr>
    <a:bodyPr/>
    <a:lstStyle/>
    <a:p>
      <a:pPr>
        <a:defRPr sz="1600"/>
      </a:pPr>
      <a:endParaRPr lang="zh-TW"/>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TW" altLang="en-US"/>
              <a:t>蘇澳港港區空氣品質</a:t>
            </a:r>
          </a:p>
        </c:rich>
      </c:tx>
      <c:layout>
        <c:manualLayout>
          <c:xMode val="edge"/>
          <c:yMode val="edge"/>
          <c:x val="0.33941492312743621"/>
          <c:y val="4.574930832497795E-2"/>
        </c:manualLayout>
      </c:layout>
      <c:overlay val="0"/>
    </c:title>
    <c:autoTitleDeleted val="0"/>
    <c:plotArea>
      <c:layout>
        <c:manualLayout>
          <c:layoutTarget val="inner"/>
          <c:xMode val="edge"/>
          <c:yMode val="edge"/>
          <c:x val="8.2815068119616475E-2"/>
          <c:y val="0.16321997652953785"/>
          <c:w val="0.71144333110338154"/>
          <c:h val="0.71707363040806937"/>
        </c:manualLayout>
      </c:layout>
      <c:barChart>
        <c:barDir val="col"/>
        <c:grouping val="clustered"/>
        <c:varyColors val="0"/>
        <c:ser>
          <c:idx val="1"/>
          <c:order val="1"/>
          <c:tx>
            <c:strRef>
              <c:f>'表4-空氣'!$O$45</c:f>
              <c:strCache>
                <c:ptCount val="1"/>
                <c:pt idx="0">
                  <c:v>PM₁₀二十四小時值(μg／m³)</c:v>
                </c:pt>
              </c:strCache>
            </c:strRef>
          </c:tx>
          <c:invertIfNegative val="0"/>
          <c:cat>
            <c:strRef>
              <c:f>'表4-空氣'!$I$46:$I$49</c:f>
              <c:strCache>
                <c:ptCount val="4"/>
                <c:pt idx="0">
                  <c:v>102第二季</c:v>
                </c:pt>
                <c:pt idx="1">
                  <c:v>102第三季</c:v>
                </c:pt>
                <c:pt idx="2">
                  <c:v>103第一季</c:v>
                </c:pt>
                <c:pt idx="3">
                  <c:v>103第三季</c:v>
                </c:pt>
              </c:strCache>
            </c:strRef>
          </c:cat>
          <c:val>
            <c:numRef>
              <c:f>'表4-空氣'!$O$46:$O$49</c:f>
              <c:numCache>
                <c:formatCode>General</c:formatCode>
                <c:ptCount val="4"/>
                <c:pt idx="0">
                  <c:v>38</c:v>
                </c:pt>
                <c:pt idx="1">
                  <c:v>27.7</c:v>
                </c:pt>
                <c:pt idx="2">
                  <c:v>38</c:v>
                </c:pt>
                <c:pt idx="3">
                  <c:v>52.5</c:v>
                </c:pt>
              </c:numCache>
            </c:numRef>
          </c:val>
        </c:ser>
        <c:dLbls>
          <c:showLegendKey val="0"/>
          <c:showVal val="0"/>
          <c:showCatName val="0"/>
          <c:showSerName val="0"/>
          <c:showPercent val="0"/>
          <c:showBubbleSize val="0"/>
        </c:dLbls>
        <c:gapWidth val="150"/>
        <c:axId val="23364352"/>
        <c:axId val="23365888"/>
      </c:barChart>
      <c:lineChart>
        <c:grouping val="stacked"/>
        <c:varyColors val="0"/>
        <c:ser>
          <c:idx val="0"/>
          <c:order val="0"/>
          <c:tx>
            <c:strRef>
              <c:f>'表4-空氣'!$N$45</c:f>
              <c:strCache>
                <c:ptCount val="1"/>
                <c:pt idx="0">
                  <c:v>TSP二十四小時值(μg／m³)</c:v>
                </c:pt>
              </c:strCache>
            </c:strRef>
          </c:tx>
          <c:cat>
            <c:strRef>
              <c:f>'表4-空氣'!$I$46:$I$49</c:f>
              <c:strCache>
                <c:ptCount val="4"/>
                <c:pt idx="0">
                  <c:v>102第二季</c:v>
                </c:pt>
                <c:pt idx="1">
                  <c:v>102第三季</c:v>
                </c:pt>
                <c:pt idx="2">
                  <c:v>103第一季</c:v>
                </c:pt>
                <c:pt idx="3">
                  <c:v>103第三季</c:v>
                </c:pt>
              </c:strCache>
            </c:strRef>
          </c:cat>
          <c:val>
            <c:numRef>
              <c:f>'表4-空氣'!$N$46:$N$49</c:f>
              <c:numCache>
                <c:formatCode>General</c:formatCode>
                <c:ptCount val="4"/>
                <c:pt idx="0">
                  <c:v>60</c:v>
                </c:pt>
                <c:pt idx="1">
                  <c:v>166</c:v>
                </c:pt>
                <c:pt idx="2">
                  <c:v>47</c:v>
                </c:pt>
                <c:pt idx="3">
                  <c:v>212</c:v>
                </c:pt>
              </c:numCache>
            </c:numRef>
          </c:val>
          <c:smooth val="0"/>
        </c:ser>
        <c:dLbls>
          <c:showLegendKey val="0"/>
          <c:showVal val="0"/>
          <c:showCatName val="0"/>
          <c:showSerName val="0"/>
          <c:showPercent val="0"/>
          <c:showBubbleSize val="0"/>
        </c:dLbls>
        <c:marker val="1"/>
        <c:smooth val="0"/>
        <c:axId val="23364352"/>
        <c:axId val="23365888"/>
      </c:lineChart>
      <c:catAx>
        <c:axId val="23364352"/>
        <c:scaling>
          <c:orientation val="minMax"/>
        </c:scaling>
        <c:delete val="0"/>
        <c:axPos val="b"/>
        <c:majorTickMark val="out"/>
        <c:minorTickMark val="none"/>
        <c:tickLblPos val="nextTo"/>
        <c:txPr>
          <a:bodyPr/>
          <a:lstStyle/>
          <a:p>
            <a:pPr>
              <a:defRPr sz="1200"/>
            </a:pPr>
            <a:endParaRPr lang="zh-TW"/>
          </a:p>
        </c:txPr>
        <c:crossAx val="23365888"/>
        <c:crosses val="autoZero"/>
        <c:auto val="1"/>
        <c:lblAlgn val="ctr"/>
        <c:lblOffset val="100"/>
        <c:noMultiLvlLbl val="0"/>
      </c:catAx>
      <c:valAx>
        <c:axId val="23365888"/>
        <c:scaling>
          <c:orientation val="minMax"/>
        </c:scaling>
        <c:delete val="0"/>
        <c:axPos val="l"/>
        <c:majorGridlines/>
        <c:title>
          <c:tx>
            <c:rich>
              <a:bodyPr rot="0" vert="horz"/>
              <a:lstStyle/>
              <a:p>
                <a:pPr>
                  <a:defRPr sz="1200"/>
                </a:pPr>
                <a:r>
                  <a:rPr lang="zh-TW" altLang="en-US" sz="1200" dirty="0"/>
                  <a:t>單位：</a:t>
                </a:r>
                <a:r>
                  <a:rPr lang="el-GR" altLang="zh-TW" sz="1200" dirty="0"/>
                  <a:t>μ</a:t>
                </a:r>
                <a:r>
                  <a:rPr lang="en-US" altLang="zh-TW" sz="1200" dirty="0"/>
                  <a:t>g</a:t>
                </a:r>
                <a:r>
                  <a:rPr lang="zh-TW" altLang="en-US" sz="1200" dirty="0"/>
                  <a:t>／</a:t>
                </a:r>
                <a:r>
                  <a:rPr lang="en-US" altLang="zh-TW" sz="1200" dirty="0"/>
                  <a:t>m</a:t>
                </a:r>
                <a:r>
                  <a:rPr lang="en-US" altLang="zh-TW" sz="1200" baseline="30000" dirty="0"/>
                  <a:t>3</a:t>
                </a:r>
                <a:endParaRPr lang="zh-TW" altLang="en-US" sz="1200" baseline="30000" dirty="0"/>
              </a:p>
            </c:rich>
          </c:tx>
          <c:layout>
            <c:manualLayout>
              <c:xMode val="edge"/>
              <c:yMode val="edge"/>
              <c:x val="9.3959733198748143E-3"/>
              <c:y val="6.5218440491905866E-2"/>
            </c:manualLayout>
          </c:layout>
          <c:overlay val="0"/>
        </c:title>
        <c:numFmt formatCode="General" sourceLinked="1"/>
        <c:majorTickMark val="out"/>
        <c:minorTickMark val="none"/>
        <c:tickLblPos val="nextTo"/>
        <c:txPr>
          <a:bodyPr/>
          <a:lstStyle/>
          <a:p>
            <a:pPr>
              <a:defRPr sz="1400"/>
            </a:pPr>
            <a:endParaRPr lang="zh-TW"/>
          </a:p>
        </c:txPr>
        <c:crossAx val="23364352"/>
        <c:crosses val="autoZero"/>
        <c:crossBetween val="between"/>
      </c:valAx>
    </c:plotArea>
    <c:legend>
      <c:legendPos val="r"/>
      <c:layout>
        <c:manualLayout>
          <c:xMode val="edge"/>
          <c:yMode val="edge"/>
          <c:x val="0.80029462231904003"/>
          <c:y val="0.19291367516070634"/>
          <c:w val="0.1856114212768108"/>
          <c:h val="0.5815580821528642"/>
        </c:manualLayout>
      </c:layout>
      <c:overlay val="0"/>
      <c:txPr>
        <a:bodyPr/>
        <a:lstStyle/>
        <a:p>
          <a:pPr>
            <a:defRPr sz="1100"/>
          </a:pPr>
          <a:endParaRPr lang="zh-TW"/>
        </a:p>
      </c:txPr>
    </c:legend>
    <c:plotVisOnly val="1"/>
    <c:dispBlanksAs val="gap"/>
    <c:showDLblsOverMax val="0"/>
  </c:chart>
  <c:spPr>
    <a:solidFill>
      <a:sysClr val="window" lastClr="FFFFFF"/>
    </a:solidFill>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pH</a:t>
            </a:r>
            <a:endParaRPr lang="zh-TW" sz="1600"/>
          </a:p>
        </c:rich>
      </c:tx>
      <c:layout>
        <c:manualLayout>
          <c:xMode val="edge"/>
          <c:yMode val="edge"/>
          <c:x val="0.41730366034535865"/>
          <c:y val="8.9135971277416723E-2"/>
        </c:manualLayout>
      </c:layout>
      <c:overlay val="1"/>
    </c:title>
    <c:autoTitleDeleted val="0"/>
    <c:plotArea>
      <c:layout>
        <c:manualLayout>
          <c:layoutTarget val="inner"/>
          <c:xMode val="edge"/>
          <c:yMode val="edge"/>
          <c:x val="7.0332636991804601E-2"/>
          <c:y val="0.19392009402387972"/>
          <c:w val="0.71332947291650073"/>
          <c:h val="0.56409128365688466"/>
        </c:manualLayout>
      </c:layout>
      <c:barChart>
        <c:barDir val="col"/>
        <c:grouping val="clustered"/>
        <c:varyColors val="0"/>
        <c:ser>
          <c:idx val="0"/>
          <c:order val="0"/>
          <c:tx>
            <c:strRef>
              <c:f>'[蘇澳港-環境監測資料104 02 13.xlsx]表3-水質-港域水質'!$C$4</c:f>
              <c:strCache>
                <c:ptCount val="1"/>
                <c:pt idx="0">
                  <c:v>迴轉池</c:v>
                </c:pt>
              </c:strCache>
            </c:strRef>
          </c:tx>
          <c:invertIfNegative val="0"/>
          <c:cat>
            <c:strRef>
              <c:f>'[蘇澳港-環境監測資料104 02 13.xlsx]表3-水質-港域水質'!$A$4,'[蘇澳港-環境監測資料104 02 13.xlsx]表3-水質-港域水質'!$A$7,'[蘇澳港-環境監測資料104 02 13.xlsx]表3-水質-港域水質'!$A$10,'[蘇澳港-環境監測資料104 02 13.xlsx]表3-水質-港域水質'!$A$13</c:f>
              <c:strCache>
                <c:ptCount val="4"/>
                <c:pt idx="0">
                  <c:v>103第一季</c:v>
                </c:pt>
                <c:pt idx="1">
                  <c:v>103第二季</c:v>
                </c:pt>
                <c:pt idx="2">
                  <c:v>103第三季</c:v>
                </c:pt>
                <c:pt idx="3">
                  <c:v>103第四季</c:v>
                </c:pt>
              </c:strCache>
            </c:strRef>
          </c:cat>
          <c:val>
            <c:numRef>
              <c:f>'[蘇澳港-環境監測資料104 02 13.xlsx]表3-水質-港域水質'!$D$4,'[蘇澳港-環境監測資料104 02 13.xlsx]表3-水質-港域水質'!$D$7,'[蘇澳港-環境監測資料104 02 13.xlsx]表3-水質-港域水質'!$D$10,'[蘇澳港-環境監測資料104 02 13.xlsx]表3-水質-港域水質'!$D$13</c:f>
              <c:numCache>
                <c:formatCode>General</c:formatCode>
                <c:ptCount val="4"/>
                <c:pt idx="0">
                  <c:v>7.9</c:v>
                </c:pt>
                <c:pt idx="1">
                  <c:v>7.9</c:v>
                </c:pt>
                <c:pt idx="2">
                  <c:v>7.9</c:v>
                </c:pt>
                <c:pt idx="3">
                  <c:v>6.9</c:v>
                </c:pt>
              </c:numCache>
            </c:numRef>
          </c:val>
        </c:ser>
        <c:ser>
          <c:idx val="1"/>
          <c:order val="1"/>
          <c:tx>
            <c:strRef>
              <c:f>'[蘇澳港-環境監測資料104 02 13.xlsx]表3-水質-港域水質'!$C$5</c:f>
              <c:strCache>
                <c:ptCount val="1"/>
                <c:pt idx="0">
                  <c:v>第三港池</c:v>
                </c:pt>
              </c:strCache>
            </c:strRef>
          </c:tx>
          <c:invertIfNegative val="0"/>
          <c:cat>
            <c:strRef>
              <c:f>'[蘇澳港-環境監測資料104 02 13.xlsx]表3-水質-港域水質'!$A$4,'[蘇澳港-環境監測資料104 02 13.xlsx]表3-水質-港域水質'!$A$7,'[蘇澳港-環境監測資料104 02 13.xlsx]表3-水質-港域水質'!$A$10,'[蘇澳港-環境監測資料104 02 13.xlsx]表3-水質-港域水質'!$A$13</c:f>
              <c:strCache>
                <c:ptCount val="4"/>
                <c:pt idx="0">
                  <c:v>103第一季</c:v>
                </c:pt>
                <c:pt idx="1">
                  <c:v>103第二季</c:v>
                </c:pt>
                <c:pt idx="2">
                  <c:v>103第三季</c:v>
                </c:pt>
                <c:pt idx="3">
                  <c:v>103第四季</c:v>
                </c:pt>
              </c:strCache>
            </c:strRef>
          </c:cat>
          <c:val>
            <c:numRef>
              <c:f>'[蘇澳港-環境監測資料104 02 13.xlsx]表3-水質-港域水質'!$D$5,'[蘇澳港-環境監測資料104 02 13.xlsx]表3-水質-港域水質'!$D$8,'[蘇澳港-環境監測資料104 02 13.xlsx]表3-水質-港域水質'!$D$11,'[蘇澳港-環境監測資料104 02 13.xlsx]表3-水質-港域水質'!$D$14</c:f>
              <c:numCache>
                <c:formatCode>General</c:formatCode>
                <c:ptCount val="4"/>
                <c:pt idx="0">
                  <c:v>7.9</c:v>
                </c:pt>
                <c:pt idx="1">
                  <c:v>7.9</c:v>
                </c:pt>
                <c:pt idx="2">
                  <c:v>7.9</c:v>
                </c:pt>
                <c:pt idx="3">
                  <c:v>7.9</c:v>
                </c:pt>
              </c:numCache>
            </c:numRef>
          </c:val>
        </c:ser>
        <c:dLbls>
          <c:showLegendKey val="0"/>
          <c:showVal val="0"/>
          <c:showCatName val="0"/>
          <c:showSerName val="0"/>
          <c:showPercent val="0"/>
          <c:showBubbleSize val="0"/>
        </c:dLbls>
        <c:gapWidth val="150"/>
        <c:axId val="93160960"/>
        <c:axId val="93162496"/>
      </c:barChart>
      <c:catAx>
        <c:axId val="93160960"/>
        <c:scaling>
          <c:orientation val="minMax"/>
        </c:scaling>
        <c:delete val="0"/>
        <c:axPos val="b"/>
        <c:majorTickMark val="out"/>
        <c:minorTickMark val="none"/>
        <c:tickLblPos val="nextTo"/>
        <c:txPr>
          <a:bodyPr rot="0" vert="horz"/>
          <a:lstStyle/>
          <a:p>
            <a:pPr>
              <a:defRPr/>
            </a:pPr>
            <a:endParaRPr lang="zh-TW"/>
          </a:p>
        </c:txPr>
        <c:crossAx val="93162496"/>
        <c:crosses val="autoZero"/>
        <c:auto val="1"/>
        <c:lblAlgn val="ctr"/>
        <c:lblOffset val="100"/>
        <c:noMultiLvlLbl val="0"/>
      </c:catAx>
      <c:valAx>
        <c:axId val="93162496"/>
        <c:scaling>
          <c:orientation val="minMax"/>
          <c:max val="14"/>
          <c:min val="0"/>
        </c:scaling>
        <c:delete val="0"/>
        <c:axPos val="l"/>
        <c:majorGridlines/>
        <c:numFmt formatCode="General" sourceLinked="1"/>
        <c:majorTickMark val="out"/>
        <c:minorTickMark val="none"/>
        <c:tickLblPos val="nextTo"/>
        <c:crossAx val="93160960"/>
        <c:crosses val="autoZero"/>
        <c:crossBetween val="between"/>
        <c:majorUnit val="1"/>
      </c:valAx>
    </c:plotArea>
    <c:legend>
      <c:legendPos val="r"/>
      <c:layout>
        <c:manualLayout>
          <c:xMode val="edge"/>
          <c:yMode val="edge"/>
          <c:x val="0.79945120325692254"/>
          <c:y val="0.43483774477697984"/>
          <c:w val="0.15446711627076051"/>
          <c:h val="0.14653073165191541"/>
        </c:manualLayout>
      </c:layout>
      <c:overlay val="0"/>
    </c:legend>
    <c:plotVisOnly val="1"/>
    <c:dispBlanksAs val="gap"/>
    <c:showDLblsOverMax val="0"/>
  </c:chart>
  <c:txPr>
    <a:bodyPr/>
    <a:lstStyle/>
    <a:p>
      <a:pPr>
        <a:defRPr sz="900"/>
      </a:pPr>
      <a:endParaRPr lang="zh-TW"/>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zh-TW" altLang="en-US" sz="1600"/>
              <a:t>溶氧量</a:t>
            </a:r>
          </a:p>
        </c:rich>
      </c:tx>
      <c:layout>
        <c:manualLayout>
          <c:xMode val="edge"/>
          <c:yMode val="edge"/>
          <c:x val="0.35349791399878877"/>
          <c:y val="8.5220522590301273E-2"/>
        </c:manualLayout>
      </c:layout>
      <c:overlay val="1"/>
    </c:title>
    <c:autoTitleDeleted val="0"/>
    <c:plotArea>
      <c:layout>
        <c:manualLayout>
          <c:layoutTarget val="inner"/>
          <c:xMode val="edge"/>
          <c:yMode val="edge"/>
          <c:x val="7.0332636991804601E-2"/>
          <c:y val="0.19392009402387972"/>
          <c:w val="0.66223351918341378"/>
          <c:h val="0.52940611300168094"/>
        </c:manualLayout>
      </c:layout>
      <c:barChart>
        <c:barDir val="col"/>
        <c:grouping val="clustered"/>
        <c:varyColors val="0"/>
        <c:ser>
          <c:idx val="0"/>
          <c:order val="0"/>
          <c:tx>
            <c:strRef>
              <c:f>'[蘇澳港-環境監測資料104 02 13.xlsx]表3-水質-港域水質'!$C$4</c:f>
              <c:strCache>
                <c:ptCount val="1"/>
                <c:pt idx="0">
                  <c:v>迴轉池</c:v>
                </c:pt>
              </c:strCache>
            </c:strRef>
          </c:tx>
          <c:invertIfNegative val="0"/>
          <c:cat>
            <c:strRef>
              <c:f>'[蘇澳港-環境監測資料104 02 13.xlsx]表3-水質-港域水質'!$A$4,'[蘇澳港-環境監測資料104 02 13.xlsx]表3-水質-港域水質'!$A$7,'[蘇澳港-環境監測資料104 02 13.xlsx]表3-水質-港域水質'!$A$10,'[蘇澳港-環境監測資料104 02 13.xlsx]表3-水質-港域水質'!$A$13</c:f>
              <c:strCache>
                <c:ptCount val="4"/>
                <c:pt idx="0">
                  <c:v>103第一季</c:v>
                </c:pt>
                <c:pt idx="1">
                  <c:v>103第二季</c:v>
                </c:pt>
                <c:pt idx="2">
                  <c:v>103第三季</c:v>
                </c:pt>
                <c:pt idx="3">
                  <c:v>103第四季</c:v>
                </c:pt>
              </c:strCache>
            </c:strRef>
          </c:cat>
          <c:val>
            <c:numRef>
              <c:f>'[蘇澳港-環境監測資料104 02 13.xlsx]表3-水質-港域水質'!$L$4,'[蘇澳港-環境監測資料104 02 13.xlsx]表3-水質-港域水質'!$L$7,'[蘇澳港-環境監測資料104 02 13.xlsx]表3-水質-港域水質'!$L$10,'[蘇澳港-環境監測資料104 02 13.xlsx]表3-水質-港域水質'!$L$13</c:f>
              <c:numCache>
                <c:formatCode>General</c:formatCode>
                <c:ptCount val="4"/>
                <c:pt idx="0">
                  <c:v>7.3</c:v>
                </c:pt>
                <c:pt idx="1">
                  <c:v>6.6</c:v>
                </c:pt>
                <c:pt idx="2">
                  <c:v>6.7</c:v>
                </c:pt>
                <c:pt idx="3">
                  <c:v>6.4</c:v>
                </c:pt>
              </c:numCache>
            </c:numRef>
          </c:val>
        </c:ser>
        <c:ser>
          <c:idx val="1"/>
          <c:order val="1"/>
          <c:tx>
            <c:strRef>
              <c:f>'[蘇澳港-環境監測資料104 02 13.xlsx]表3-水質-港域水質'!$C$5</c:f>
              <c:strCache>
                <c:ptCount val="1"/>
                <c:pt idx="0">
                  <c:v>第三港池</c:v>
                </c:pt>
              </c:strCache>
            </c:strRef>
          </c:tx>
          <c:invertIfNegative val="0"/>
          <c:cat>
            <c:strRef>
              <c:f>'[蘇澳港-環境監測資料104 02 13.xlsx]表3-水質-港域水質'!$A$4,'[蘇澳港-環境監測資料104 02 13.xlsx]表3-水質-港域水質'!$A$7,'[蘇澳港-環境監測資料104 02 13.xlsx]表3-水質-港域水質'!$A$10,'[蘇澳港-環境監測資料104 02 13.xlsx]表3-水質-港域水質'!$A$13</c:f>
              <c:strCache>
                <c:ptCount val="4"/>
                <c:pt idx="0">
                  <c:v>103第一季</c:v>
                </c:pt>
                <c:pt idx="1">
                  <c:v>103第二季</c:v>
                </c:pt>
                <c:pt idx="2">
                  <c:v>103第三季</c:v>
                </c:pt>
                <c:pt idx="3">
                  <c:v>103第四季</c:v>
                </c:pt>
              </c:strCache>
            </c:strRef>
          </c:cat>
          <c:val>
            <c:numRef>
              <c:f>'[蘇澳港-環境監測資料104 02 13.xlsx]表3-水質-港域水質'!$L$5,'[蘇澳港-環境監測資料104 02 13.xlsx]表3-水質-港域水質'!$L$8,'[蘇澳港-環境監測資料104 02 13.xlsx]表3-水質-港域水質'!$L$11,'[蘇澳港-環境監測資料104 02 13.xlsx]表3-水質-港域水質'!$L$14</c:f>
              <c:numCache>
                <c:formatCode>General</c:formatCode>
                <c:ptCount val="4"/>
                <c:pt idx="0">
                  <c:v>6</c:v>
                </c:pt>
                <c:pt idx="1">
                  <c:v>6.3</c:v>
                </c:pt>
                <c:pt idx="2">
                  <c:v>6.4</c:v>
                </c:pt>
                <c:pt idx="3">
                  <c:v>6.7</c:v>
                </c:pt>
              </c:numCache>
            </c:numRef>
          </c:val>
        </c:ser>
        <c:dLbls>
          <c:showLegendKey val="0"/>
          <c:showVal val="0"/>
          <c:showCatName val="0"/>
          <c:showSerName val="0"/>
          <c:showPercent val="0"/>
          <c:showBubbleSize val="0"/>
        </c:dLbls>
        <c:gapWidth val="150"/>
        <c:axId val="93724672"/>
        <c:axId val="93726208"/>
      </c:barChart>
      <c:catAx>
        <c:axId val="93724672"/>
        <c:scaling>
          <c:orientation val="minMax"/>
        </c:scaling>
        <c:delete val="0"/>
        <c:axPos val="b"/>
        <c:majorTickMark val="out"/>
        <c:minorTickMark val="none"/>
        <c:tickLblPos val="nextTo"/>
        <c:txPr>
          <a:bodyPr rot="0" vert="horz"/>
          <a:lstStyle/>
          <a:p>
            <a:pPr>
              <a:defRPr/>
            </a:pPr>
            <a:endParaRPr lang="zh-TW"/>
          </a:p>
        </c:txPr>
        <c:crossAx val="93726208"/>
        <c:crosses val="autoZero"/>
        <c:auto val="1"/>
        <c:lblAlgn val="ctr"/>
        <c:lblOffset val="100"/>
        <c:noMultiLvlLbl val="0"/>
      </c:catAx>
      <c:valAx>
        <c:axId val="93726208"/>
        <c:scaling>
          <c:orientation val="minMax"/>
        </c:scaling>
        <c:delete val="0"/>
        <c:axPos val="l"/>
        <c:majorGridlines/>
        <c:title>
          <c:tx>
            <c:rich>
              <a:bodyPr rot="0" vert="horz"/>
              <a:lstStyle/>
              <a:p>
                <a:pPr>
                  <a:defRPr sz="1200"/>
                </a:pPr>
                <a:r>
                  <a:rPr lang="en-US" altLang="zh-TW" sz="1200" b="0"/>
                  <a:t>mg/L</a:t>
                </a:r>
                <a:endParaRPr lang="zh-TW" altLang="en-US" sz="1200" b="0"/>
              </a:p>
            </c:rich>
          </c:tx>
          <c:layout>
            <c:manualLayout>
              <c:xMode val="edge"/>
              <c:yMode val="edge"/>
              <c:x val="2.3483363536746585E-2"/>
              <c:y val="0.11231699716465206"/>
            </c:manualLayout>
          </c:layout>
          <c:overlay val="0"/>
        </c:title>
        <c:numFmt formatCode="General" sourceLinked="1"/>
        <c:majorTickMark val="out"/>
        <c:minorTickMark val="none"/>
        <c:tickLblPos val="nextTo"/>
        <c:crossAx val="93724672"/>
        <c:crosses val="autoZero"/>
        <c:crossBetween val="between"/>
      </c:valAx>
    </c:plotArea>
    <c:legend>
      <c:legendPos val="r"/>
      <c:layout>
        <c:manualLayout>
          <c:xMode val="edge"/>
          <c:yMode val="edge"/>
          <c:x val="0.74689259199403113"/>
          <c:y val="0.395089846038786"/>
          <c:w val="0.14142539084309078"/>
          <c:h val="0.14009412079048286"/>
        </c:manualLayout>
      </c:layout>
      <c:overlay val="0"/>
      <c:txPr>
        <a:bodyPr/>
        <a:lstStyle/>
        <a:p>
          <a:pPr>
            <a:defRPr sz="900"/>
          </a:pPr>
          <a:endParaRPr lang="zh-TW"/>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TW" altLang="en-US" dirty="0" smtClean="0"/>
              <a:t>基隆港港</a:t>
            </a:r>
            <a:r>
              <a:rPr lang="zh-TW" altLang="en-US" dirty="0"/>
              <a:t>區噪音品質</a:t>
            </a:r>
          </a:p>
        </c:rich>
      </c:tx>
      <c:layout>
        <c:manualLayout>
          <c:xMode val="edge"/>
          <c:yMode val="edge"/>
          <c:x val="0.33657963399936658"/>
          <c:y val="4.0259934506279772E-2"/>
        </c:manualLayout>
      </c:layout>
      <c:overlay val="0"/>
    </c:title>
    <c:autoTitleDeleted val="0"/>
    <c:plotArea>
      <c:layout>
        <c:manualLayout>
          <c:layoutTarget val="inner"/>
          <c:xMode val="edge"/>
          <c:yMode val="edge"/>
          <c:x val="8.6631221524029162E-2"/>
          <c:y val="0.16119115429720218"/>
          <c:w val="0.7693105301620774"/>
          <c:h val="0.73404720686509928"/>
        </c:manualLayout>
      </c:layout>
      <c:barChart>
        <c:barDir val="col"/>
        <c:grouping val="clustered"/>
        <c:varyColors val="0"/>
        <c:ser>
          <c:idx val="0"/>
          <c:order val="0"/>
          <c:tx>
            <c:strRef>
              <c:f>'表5-噪音'!$K$52</c:f>
              <c:strCache>
                <c:ptCount val="1"/>
                <c:pt idx="0">
                  <c:v>日間</c:v>
                </c:pt>
              </c:strCache>
            </c:strRef>
          </c:tx>
          <c:invertIfNegative val="0"/>
          <c:cat>
            <c:strRef>
              <c:f>'表5-噪音'!$J$53:$J$58</c:f>
              <c:strCache>
                <c:ptCount val="6"/>
                <c:pt idx="0">
                  <c:v>102第三季</c:v>
                </c:pt>
                <c:pt idx="1">
                  <c:v>102第四季</c:v>
                </c:pt>
                <c:pt idx="2">
                  <c:v>103第一季</c:v>
                </c:pt>
                <c:pt idx="3">
                  <c:v>103第二季</c:v>
                </c:pt>
                <c:pt idx="4">
                  <c:v>103第三季</c:v>
                </c:pt>
                <c:pt idx="5">
                  <c:v>103第四季</c:v>
                </c:pt>
              </c:strCache>
            </c:strRef>
          </c:cat>
          <c:val>
            <c:numRef>
              <c:f>'表5-噪音'!$K$53:$K$58</c:f>
              <c:numCache>
                <c:formatCode>0.0</c:formatCode>
                <c:ptCount val="6"/>
                <c:pt idx="0">
                  <c:v>62.800000000000004</c:v>
                </c:pt>
                <c:pt idx="1">
                  <c:v>64.016666666666666</c:v>
                </c:pt>
                <c:pt idx="2">
                  <c:v>61.383333333333333</c:v>
                </c:pt>
                <c:pt idx="3">
                  <c:v>61.383333333333326</c:v>
                </c:pt>
                <c:pt idx="4">
                  <c:v>61.016666666666659</c:v>
                </c:pt>
                <c:pt idx="5">
                  <c:v>62.433333333333337</c:v>
                </c:pt>
              </c:numCache>
            </c:numRef>
          </c:val>
        </c:ser>
        <c:ser>
          <c:idx val="1"/>
          <c:order val="1"/>
          <c:tx>
            <c:strRef>
              <c:f>'表5-噪音'!$L$52</c:f>
              <c:strCache>
                <c:ptCount val="1"/>
                <c:pt idx="0">
                  <c:v>晚間</c:v>
                </c:pt>
              </c:strCache>
            </c:strRef>
          </c:tx>
          <c:invertIfNegative val="0"/>
          <c:cat>
            <c:strRef>
              <c:f>'表5-噪音'!$J$53:$J$58</c:f>
              <c:strCache>
                <c:ptCount val="6"/>
                <c:pt idx="0">
                  <c:v>102第三季</c:v>
                </c:pt>
                <c:pt idx="1">
                  <c:v>102第四季</c:v>
                </c:pt>
                <c:pt idx="2">
                  <c:v>103第一季</c:v>
                </c:pt>
                <c:pt idx="3">
                  <c:v>103第二季</c:v>
                </c:pt>
                <c:pt idx="4">
                  <c:v>103第三季</c:v>
                </c:pt>
                <c:pt idx="5">
                  <c:v>103第四季</c:v>
                </c:pt>
              </c:strCache>
            </c:strRef>
          </c:cat>
          <c:val>
            <c:numRef>
              <c:f>'表5-噪音'!$L$53:$L$58</c:f>
              <c:numCache>
                <c:formatCode>0.0</c:formatCode>
                <c:ptCount val="6"/>
                <c:pt idx="0">
                  <c:v>59.416666666666679</c:v>
                </c:pt>
                <c:pt idx="1">
                  <c:v>61.35</c:v>
                </c:pt>
                <c:pt idx="2">
                  <c:v>59.699999999999989</c:v>
                </c:pt>
                <c:pt idx="3">
                  <c:v>58.916666666666664</c:v>
                </c:pt>
                <c:pt idx="4">
                  <c:v>59.449999999999996</c:v>
                </c:pt>
                <c:pt idx="5">
                  <c:v>59.75</c:v>
                </c:pt>
              </c:numCache>
            </c:numRef>
          </c:val>
        </c:ser>
        <c:ser>
          <c:idx val="2"/>
          <c:order val="2"/>
          <c:tx>
            <c:strRef>
              <c:f>'表5-噪音'!$M$52</c:f>
              <c:strCache>
                <c:ptCount val="1"/>
                <c:pt idx="0">
                  <c:v>夜間</c:v>
                </c:pt>
              </c:strCache>
            </c:strRef>
          </c:tx>
          <c:invertIfNegative val="0"/>
          <c:cat>
            <c:strRef>
              <c:f>'表5-噪音'!$J$53:$J$58</c:f>
              <c:strCache>
                <c:ptCount val="6"/>
                <c:pt idx="0">
                  <c:v>102第三季</c:v>
                </c:pt>
                <c:pt idx="1">
                  <c:v>102第四季</c:v>
                </c:pt>
                <c:pt idx="2">
                  <c:v>103第一季</c:v>
                </c:pt>
                <c:pt idx="3">
                  <c:v>103第二季</c:v>
                </c:pt>
                <c:pt idx="4">
                  <c:v>103第三季</c:v>
                </c:pt>
                <c:pt idx="5">
                  <c:v>103第四季</c:v>
                </c:pt>
              </c:strCache>
            </c:strRef>
          </c:cat>
          <c:val>
            <c:numRef>
              <c:f>'表5-噪音'!$M$53:$M$58</c:f>
              <c:numCache>
                <c:formatCode>0.0</c:formatCode>
                <c:ptCount val="6"/>
                <c:pt idx="0">
                  <c:v>55.533333333333339</c:v>
                </c:pt>
                <c:pt idx="1">
                  <c:v>57.333333333333343</c:v>
                </c:pt>
                <c:pt idx="2">
                  <c:v>56.316666666666663</c:v>
                </c:pt>
                <c:pt idx="3">
                  <c:v>55.483333333333327</c:v>
                </c:pt>
                <c:pt idx="4">
                  <c:v>56.383333333333326</c:v>
                </c:pt>
                <c:pt idx="5">
                  <c:v>56.1</c:v>
                </c:pt>
              </c:numCache>
            </c:numRef>
          </c:val>
        </c:ser>
        <c:dLbls>
          <c:showLegendKey val="0"/>
          <c:showVal val="0"/>
          <c:showCatName val="0"/>
          <c:showSerName val="0"/>
          <c:showPercent val="0"/>
          <c:showBubbleSize val="0"/>
        </c:dLbls>
        <c:gapWidth val="150"/>
        <c:axId val="21646720"/>
        <c:axId val="21910656"/>
      </c:barChart>
      <c:catAx>
        <c:axId val="21646720"/>
        <c:scaling>
          <c:orientation val="minMax"/>
        </c:scaling>
        <c:delete val="0"/>
        <c:axPos val="b"/>
        <c:majorTickMark val="out"/>
        <c:minorTickMark val="none"/>
        <c:tickLblPos val="nextTo"/>
        <c:txPr>
          <a:bodyPr/>
          <a:lstStyle/>
          <a:p>
            <a:pPr>
              <a:defRPr sz="1200"/>
            </a:pPr>
            <a:endParaRPr lang="zh-TW"/>
          </a:p>
        </c:txPr>
        <c:crossAx val="21910656"/>
        <c:crosses val="autoZero"/>
        <c:auto val="1"/>
        <c:lblAlgn val="ctr"/>
        <c:lblOffset val="100"/>
        <c:noMultiLvlLbl val="0"/>
      </c:catAx>
      <c:valAx>
        <c:axId val="21910656"/>
        <c:scaling>
          <c:orientation val="minMax"/>
          <c:max val="100"/>
          <c:min val="0"/>
        </c:scaling>
        <c:delete val="0"/>
        <c:axPos val="l"/>
        <c:majorGridlines>
          <c:spPr>
            <a:ln>
              <a:solidFill>
                <a:sysClr val="window" lastClr="FFFFFF">
                  <a:lumMod val="95000"/>
                </a:sysClr>
              </a:solidFill>
            </a:ln>
          </c:spPr>
        </c:majorGridlines>
        <c:title>
          <c:tx>
            <c:rich>
              <a:bodyPr rot="0" vert="horz"/>
              <a:lstStyle/>
              <a:p>
                <a:pPr>
                  <a:defRPr sz="1200"/>
                </a:pPr>
                <a:r>
                  <a:rPr lang="zh-TW" altLang="zh-TW" sz="1200" b="1" i="0" baseline="0">
                    <a:effectLst/>
                  </a:rPr>
                  <a:t>單位：</a:t>
                </a:r>
                <a:r>
                  <a:rPr lang="en-US" altLang="zh-TW" sz="1200" b="1" i="0" baseline="0">
                    <a:effectLst/>
                  </a:rPr>
                  <a:t>dB(A)</a:t>
                </a:r>
                <a:endParaRPr lang="zh-TW" altLang="zh-TW" sz="1200">
                  <a:effectLst/>
                </a:endParaRPr>
              </a:p>
            </c:rich>
          </c:tx>
          <c:layout>
            <c:manualLayout>
              <c:xMode val="edge"/>
              <c:yMode val="edge"/>
              <c:x val="1.5236315423607275E-2"/>
              <c:y val="5.6829421145051906E-2"/>
            </c:manualLayout>
          </c:layout>
          <c:overlay val="0"/>
        </c:title>
        <c:numFmt formatCode="#,##0.0_);[Red]\(#,##0.0\)" sourceLinked="0"/>
        <c:majorTickMark val="out"/>
        <c:minorTickMark val="none"/>
        <c:tickLblPos val="nextTo"/>
        <c:txPr>
          <a:bodyPr/>
          <a:lstStyle/>
          <a:p>
            <a:pPr>
              <a:defRPr sz="1200"/>
            </a:pPr>
            <a:endParaRPr lang="zh-TW"/>
          </a:p>
        </c:txPr>
        <c:crossAx val="21646720"/>
        <c:crosses val="autoZero"/>
        <c:crossBetween val="between"/>
        <c:majorUnit val="10"/>
      </c:valAx>
    </c:plotArea>
    <c:legend>
      <c:legendPos val="r"/>
      <c:layout>
        <c:manualLayout>
          <c:xMode val="edge"/>
          <c:yMode val="edge"/>
          <c:x val="0.84477739633719795"/>
          <c:y val="0.40362591844805695"/>
          <c:w val="0.14329176783255806"/>
          <c:h val="0.24702167849634701"/>
        </c:manualLayout>
      </c:layout>
      <c:overlay val="0"/>
      <c:txPr>
        <a:bodyPr/>
        <a:lstStyle/>
        <a:p>
          <a:pPr>
            <a:defRPr sz="1200"/>
          </a:pPr>
          <a:endParaRPr lang="zh-TW"/>
        </a:p>
      </c:txPr>
    </c:legend>
    <c:plotVisOnly val="1"/>
    <c:dispBlanksAs val="gap"/>
    <c:showDLblsOverMax val="0"/>
  </c:chart>
  <c:spPr>
    <a:solidFill>
      <a:sysClr val="window" lastClr="FFFFFF"/>
    </a:solid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TW"/>
              <a:t>pH</a:t>
            </a:r>
            <a:endParaRPr lang="zh-TW" altLang="en-US"/>
          </a:p>
        </c:rich>
      </c:tx>
      <c:layout>
        <c:manualLayout>
          <c:xMode val="edge"/>
          <c:yMode val="edge"/>
          <c:x val="0.26850280866992721"/>
          <c:y val="3.4289096264261597E-2"/>
        </c:manualLayout>
      </c:layout>
      <c:overlay val="1"/>
    </c:title>
    <c:autoTitleDeleted val="0"/>
    <c:plotArea>
      <c:layout>
        <c:manualLayout>
          <c:layoutTarget val="inner"/>
          <c:xMode val="edge"/>
          <c:yMode val="edge"/>
          <c:x val="7.0332636991804601E-2"/>
          <c:y val="0.14723410929590716"/>
          <c:w val="0.48949514674205585"/>
          <c:h val="0.64946405034409993"/>
        </c:manualLayout>
      </c:layout>
      <c:barChart>
        <c:barDir val="col"/>
        <c:grouping val="clustered"/>
        <c:varyColors val="0"/>
        <c:ser>
          <c:idx val="0"/>
          <c:order val="0"/>
          <c:tx>
            <c:strRef>
              <c:f>'[基隆港-環境監測年報表104.02.16.xlsx]表3-水質-港域水質'!$C$68</c:f>
              <c:strCache>
                <c:ptCount val="1"/>
                <c:pt idx="0">
                  <c:v>A(E2/W2間水域)</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D$68,'[基隆港-環境監測年報表104.02.16.xlsx]表3-水質-港域水質'!$D$74,'[基隆港-環境監測年報表104.02.16.xlsx]表3-水質-港域水質'!$D$80,'[基隆港-環境監測年報表104.02.16.xlsx]表3-水質-港域水質'!$D$86</c:f>
              <c:numCache>
                <c:formatCode>General</c:formatCode>
                <c:ptCount val="4"/>
                <c:pt idx="0">
                  <c:v>7.9</c:v>
                </c:pt>
                <c:pt idx="1">
                  <c:v>7.5</c:v>
                </c:pt>
                <c:pt idx="2">
                  <c:v>7.5</c:v>
                </c:pt>
                <c:pt idx="3">
                  <c:v>7.7</c:v>
                </c:pt>
              </c:numCache>
            </c:numRef>
          </c:val>
        </c:ser>
        <c:ser>
          <c:idx val="1"/>
          <c:order val="1"/>
          <c:tx>
            <c:strRef>
              <c:f>'[基隆港-環境監測年報表104.02.16.xlsx]表3-水質-港域水質'!$C$69</c:f>
              <c:strCache>
                <c:ptCount val="1"/>
                <c:pt idx="0">
                  <c:v>B(E7/W16間水域)</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D$69,'[基隆港-環境監測年報表104.02.16.xlsx]表3-水質-港域水質'!$D$75,'[基隆港-環境監測年報表104.02.16.xlsx]表3-水質-港域水質'!$D$81,'[基隆港-環境監測年報表104.02.16.xlsx]表3-水質-港域水質'!$D$87</c:f>
              <c:numCache>
                <c:formatCode>General</c:formatCode>
                <c:ptCount val="4"/>
                <c:pt idx="0">
                  <c:v>8</c:v>
                </c:pt>
                <c:pt idx="1">
                  <c:v>8</c:v>
                </c:pt>
                <c:pt idx="2">
                  <c:v>8</c:v>
                </c:pt>
                <c:pt idx="3">
                  <c:v>8</c:v>
                </c:pt>
              </c:numCache>
            </c:numRef>
          </c:val>
        </c:ser>
        <c:ser>
          <c:idx val="2"/>
          <c:order val="2"/>
          <c:tx>
            <c:strRef>
              <c:f>'[基隆港-環境監測年報表104.02.16.xlsx]表3-水質-港域水質'!$C$70</c:f>
              <c:strCache>
                <c:ptCount val="1"/>
                <c:pt idx="0">
                  <c:v>C(迴船池)</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D$70,'[基隆港-環境監測年報表104.02.16.xlsx]表3-水質-港域水質'!$D$76,'[基隆港-環境監測年報表104.02.16.xlsx]表3-水質-港域水質'!$D$82,'[基隆港-環境監測年報表104.02.16.xlsx]表3-水質-港域水質'!$D$88</c:f>
              <c:numCache>
                <c:formatCode>General</c:formatCode>
                <c:ptCount val="4"/>
                <c:pt idx="0">
                  <c:v>8.1</c:v>
                </c:pt>
                <c:pt idx="1">
                  <c:v>8.1</c:v>
                </c:pt>
                <c:pt idx="2">
                  <c:v>8.1</c:v>
                </c:pt>
                <c:pt idx="3">
                  <c:v>8.1</c:v>
                </c:pt>
              </c:numCache>
            </c:numRef>
          </c:val>
        </c:ser>
        <c:ser>
          <c:idx val="3"/>
          <c:order val="3"/>
          <c:tx>
            <c:strRef>
              <c:f>'[基隆港-環境監測年報表104.02.16.xlsx]表3-水質-港域水質'!$C$71</c:f>
              <c:strCache>
                <c:ptCount val="1"/>
                <c:pt idx="0">
                  <c:v>D(正濱漁港區)</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D$71,'[基隆港-環境監測年報表104.02.16.xlsx]表3-水質-港域水質'!$D$77,'[基隆港-環境監測年報表104.02.16.xlsx]表3-水質-港域水質'!$D$83,'[基隆港-環境監測年報表104.02.16.xlsx]表3-水質-港域水質'!$D$89</c:f>
              <c:numCache>
                <c:formatCode>General</c:formatCode>
                <c:ptCount val="4"/>
                <c:pt idx="0">
                  <c:v>8</c:v>
                </c:pt>
                <c:pt idx="1">
                  <c:v>8.1</c:v>
                </c:pt>
                <c:pt idx="2">
                  <c:v>8.1</c:v>
                </c:pt>
                <c:pt idx="3">
                  <c:v>8.1</c:v>
                </c:pt>
              </c:numCache>
            </c:numRef>
          </c:val>
        </c:ser>
        <c:ser>
          <c:idx val="4"/>
          <c:order val="4"/>
          <c:tx>
            <c:strRef>
              <c:f>'[基隆港-環境監測年報表104.02.16.xlsx]表3-水質-港域水質'!$C$72</c:f>
              <c:strCache>
                <c:ptCount val="1"/>
                <c:pt idx="0">
                  <c:v>E(外航道)</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D$72,'[基隆港-環境監測年報表104.02.16.xlsx]表3-水質-港域水質'!$D$78,'[基隆港-環境監測年報表104.02.16.xlsx]表3-水質-港域水質'!$D$84,'[基隆港-環境監測年報表104.02.16.xlsx]表3-水質-港域水質'!$D$90</c:f>
              <c:numCache>
                <c:formatCode>General</c:formatCode>
                <c:ptCount val="4"/>
                <c:pt idx="0">
                  <c:v>7.3</c:v>
                </c:pt>
                <c:pt idx="1">
                  <c:v>8</c:v>
                </c:pt>
                <c:pt idx="2">
                  <c:v>8</c:v>
                </c:pt>
                <c:pt idx="3">
                  <c:v>8</c:v>
                </c:pt>
              </c:numCache>
            </c:numRef>
          </c:val>
        </c:ser>
        <c:dLbls>
          <c:showLegendKey val="0"/>
          <c:showVal val="0"/>
          <c:showCatName val="0"/>
          <c:showSerName val="0"/>
          <c:showPercent val="0"/>
          <c:showBubbleSize val="0"/>
        </c:dLbls>
        <c:gapWidth val="150"/>
        <c:axId val="92154496"/>
        <c:axId val="92168576"/>
      </c:barChart>
      <c:catAx>
        <c:axId val="92154496"/>
        <c:scaling>
          <c:orientation val="minMax"/>
        </c:scaling>
        <c:delete val="0"/>
        <c:axPos val="b"/>
        <c:numFmt formatCode="@" sourceLinked="0"/>
        <c:majorTickMark val="out"/>
        <c:minorTickMark val="none"/>
        <c:tickLblPos val="nextTo"/>
        <c:txPr>
          <a:bodyPr rot="0" vert="horz"/>
          <a:lstStyle/>
          <a:p>
            <a:pPr>
              <a:defRPr/>
            </a:pPr>
            <a:endParaRPr lang="zh-TW"/>
          </a:p>
        </c:txPr>
        <c:crossAx val="92168576"/>
        <c:crosses val="autoZero"/>
        <c:auto val="1"/>
        <c:lblAlgn val="ctr"/>
        <c:lblOffset val="100"/>
        <c:noMultiLvlLbl val="0"/>
      </c:catAx>
      <c:valAx>
        <c:axId val="92168576"/>
        <c:scaling>
          <c:orientation val="minMax"/>
          <c:max val="14"/>
          <c:min val="0"/>
        </c:scaling>
        <c:delete val="0"/>
        <c:axPos val="l"/>
        <c:majorGridlines/>
        <c:numFmt formatCode="General" sourceLinked="1"/>
        <c:majorTickMark val="out"/>
        <c:minorTickMark val="none"/>
        <c:tickLblPos val="nextTo"/>
        <c:crossAx val="92154496"/>
        <c:crosses val="autoZero"/>
        <c:crossBetween val="between"/>
        <c:majorUnit val="1"/>
      </c:valAx>
    </c:plotArea>
    <c:legend>
      <c:legendPos val="r"/>
      <c:layout>
        <c:manualLayout>
          <c:xMode val="edge"/>
          <c:yMode val="edge"/>
          <c:x val="0.57378820386405283"/>
          <c:y val="0.20807296251109456"/>
          <c:w val="0.21511169409171094"/>
          <c:h val="0.57548857949140431"/>
        </c:manualLayout>
      </c:layout>
      <c:overlay val="0"/>
      <c:txPr>
        <a:bodyPr/>
        <a:lstStyle/>
        <a:p>
          <a:pPr>
            <a:defRPr sz="900"/>
          </a:pPr>
          <a:endParaRPr lang="zh-TW"/>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zh-TW" altLang="en-US" sz="1600"/>
              <a:t>溶氧量</a:t>
            </a:r>
          </a:p>
        </c:rich>
      </c:tx>
      <c:layout>
        <c:manualLayout>
          <c:xMode val="edge"/>
          <c:yMode val="edge"/>
          <c:x val="0.37666217153059384"/>
          <c:y val="7.7436936831580122E-2"/>
        </c:manualLayout>
      </c:layout>
      <c:overlay val="1"/>
    </c:title>
    <c:autoTitleDeleted val="0"/>
    <c:plotArea>
      <c:layout>
        <c:manualLayout>
          <c:layoutTarget val="inner"/>
          <c:xMode val="edge"/>
          <c:yMode val="edge"/>
          <c:x val="7.0332636991804601E-2"/>
          <c:y val="0.18463737947245629"/>
          <c:w val="0.64778749085936238"/>
          <c:h val="0.57742560768101792"/>
        </c:manualLayout>
      </c:layout>
      <c:barChart>
        <c:barDir val="col"/>
        <c:grouping val="clustered"/>
        <c:varyColors val="0"/>
        <c:ser>
          <c:idx val="0"/>
          <c:order val="0"/>
          <c:tx>
            <c:strRef>
              <c:f>'[基隆港-環境監測年報表104.02.16.xlsx]表3-水質-港域水質'!$C$68</c:f>
              <c:strCache>
                <c:ptCount val="1"/>
                <c:pt idx="0">
                  <c:v>A(E2/W2間水域)</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L$68,'[基隆港-環境監測年報表104.02.16.xlsx]表3-水質-港域水質'!$L$74,'[基隆港-環境監測年報表104.02.16.xlsx]表3-水質-港域水質'!$L$80,'[基隆港-環境監測年報表104.02.16.xlsx]表3-水質-港域水質'!$L$86</c:f>
              <c:numCache>
                <c:formatCode>General</c:formatCode>
                <c:ptCount val="4"/>
                <c:pt idx="0">
                  <c:v>4.5</c:v>
                </c:pt>
                <c:pt idx="1">
                  <c:v>5.3</c:v>
                </c:pt>
                <c:pt idx="2">
                  <c:v>5.3</c:v>
                </c:pt>
                <c:pt idx="3">
                  <c:v>5.3</c:v>
                </c:pt>
              </c:numCache>
            </c:numRef>
          </c:val>
        </c:ser>
        <c:ser>
          <c:idx val="1"/>
          <c:order val="1"/>
          <c:tx>
            <c:strRef>
              <c:f>'[基隆港-環境監測年報表104.02.16.xlsx]表3-水質-港域水質'!$C$69</c:f>
              <c:strCache>
                <c:ptCount val="1"/>
                <c:pt idx="0">
                  <c:v>B(E7/W16間水域)</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L$69,'[基隆港-環境監測年報表104.02.16.xlsx]表3-水質-港域水質'!$L$75,'[基隆港-環境監測年報表104.02.16.xlsx]表3-水質-港域水質'!$L$81,'[基隆港-環境監測年報表104.02.16.xlsx]表3-水質-港域水質'!$L$87</c:f>
              <c:numCache>
                <c:formatCode>General</c:formatCode>
                <c:ptCount val="4"/>
                <c:pt idx="0">
                  <c:v>6.8</c:v>
                </c:pt>
                <c:pt idx="1">
                  <c:v>5.4</c:v>
                </c:pt>
                <c:pt idx="2">
                  <c:v>5.4</c:v>
                </c:pt>
                <c:pt idx="3">
                  <c:v>6.2</c:v>
                </c:pt>
              </c:numCache>
            </c:numRef>
          </c:val>
        </c:ser>
        <c:ser>
          <c:idx val="2"/>
          <c:order val="2"/>
          <c:tx>
            <c:strRef>
              <c:f>'[基隆港-環境監測年報表104.02.16.xlsx]表3-水質-港域水質'!$C$70</c:f>
              <c:strCache>
                <c:ptCount val="1"/>
                <c:pt idx="0">
                  <c:v>C(迴船池)</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L$70,'[基隆港-環境監測年報表104.02.16.xlsx]表3-水質-港域水質'!$L$76,'[基隆港-環境監測年報表104.02.16.xlsx]表3-水質-港域水質'!$L$82,'[基隆港-環境監測年報表104.02.16.xlsx]表3-水質-港域水質'!$L$88</c:f>
              <c:numCache>
                <c:formatCode>General</c:formatCode>
                <c:ptCount val="4"/>
                <c:pt idx="0">
                  <c:v>7.2</c:v>
                </c:pt>
                <c:pt idx="1">
                  <c:v>6.2</c:v>
                </c:pt>
                <c:pt idx="2">
                  <c:v>6.2</c:v>
                </c:pt>
                <c:pt idx="3">
                  <c:v>6.9</c:v>
                </c:pt>
              </c:numCache>
            </c:numRef>
          </c:val>
        </c:ser>
        <c:ser>
          <c:idx val="3"/>
          <c:order val="3"/>
          <c:tx>
            <c:strRef>
              <c:f>'[基隆港-環境監測年報表104.02.16.xlsx]表3-水質-港域水質'!$C$71</c:f>
              <c:strCache>
                <c:ptCount val="1"/>
                <c:pt idx="0">
                  <c:v>D(正濱漁港區)</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L$71,'[基隆港-環境監測年報表104.02.16.xlsx]表3-水質-港域水質'!$L$77,'[基隆港-環境監測年報表104.02.16.xlsx]表3-水質-港域水質'!$L$83,'[基隆港-環境監測年報表104.02.16.xlsx]表3-水質-港域水質'!$L$89</c:f>
              <c:numCache>
                <c:formatCode>General</c:formatCode>
                <c:ptCount val="4"/>
                <c:pt idx="0">
                  <c:v>7.2</c:v>
                </c:pt>
                <c:pt idx="1">
                  <c:v>6.9</c:v>
                </c:pt>
                <c:pt idx="2">
                  <c:v>6.9</c:v>
                </c:pt>
                <c:pt idx="3">
                  <c:v>5.3</c:v>
                </c:pt>
              </c:numCache>
            </c:numRef>
          </c:val>
        </c:ser>
        <c:ser>
          <c:idx val="4"/>
          <c:order val="4"/>
          <c:tx>
            <c:strRef>
              <c:f>'[基隆港-環境監測年報表104.02.16.xlsx]表3-水質-港域水質'!$C$72</c:f>
              <c:strCache>
                <c:ptCount val="1"/>
                <c:pt idx="0">
                  <c:v>E(外航道)</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L$72,'[基隆港-環境監測年報表104.02.16.xlsx]表3-水質-港域水質'!$L$78,'[基隆港-環境監測年報表104.02.16.xlsx]表3-水質-港域水質'!$L$84,'[基隆港-環境監測年報表104.02.16.xlsx]表3-水質-港域水質'!$L$90</c:f>
              <c:numCache>
                <c:formatCode>General</c:formatCode>
                <c:ptCount val="4"/>
                <c:pt idx="0">
                  <c:v>8.1999999999999993</c:v>
                </c:pt>
                <c:pt idx="1">
                  <c:v>6.9</c:v>
                </c:pt>
                <c:pt idx="2">
                  <c:v>6.7</c:v>
                </c:pt>
                <c:pt idx="3">
                  <c:v>6.8</c:v>
                </c:pt>
              </c:numCache>
            </c:numRef>
          </c:val>
        </c:ser>
        <c:dLbls>
          <c:showLegendKey val="0"/>
          <c:showVal val="0"/>
          <c:showCatName val="0"/>
          <c:showSerName val="0"/>
          <c:showPercent val="0"/>
          <c:showBubbleSize val="0"/>
        </c:dLbls>
        <c:gapWidth val="150"/>
        <c:axId val="92200320"/>
        <c:axId val="92202112"/>
      </c:barChart>
      <c:catAx>
        <c:axId val="92200320"/>
        <c:scaling>
          <c:orientation val="minMax"/>
        </c:scaling>
        <c:delete val="0"/>
        <c:axPos val="b"/>
        <c:majorTickMark val="out"/>
        <c:minorTickMark val="none"/>
        <c:tickLblPos val="nextTo"/>
        <c:txPr>
          <a:bodyPr rot="0" vert="horz"/>
          <a:lstStyle/>
          <a:p>
            <a:pPr>
              <a:defRPr/>
            </a:pPr>
            <a:endParaRPr lang="zh-TW"/>
          </a:p>
        </c:txPr>
        <c:crossAx val="92202112"/>
        <c:crosses val="autoZero"/>
        <c:auto val="1"/>
        <c:lblAlgn val="ctr"/>
        <c:lblOffset val="100"/>
        <c:noMultiLvlLbl val="0"/>
      </c:catAx>
      <c:valAx>
        <c:axId val="92202112"/>
        <c:scaling>
          <c:orientation val="minMax"/>
        </c:scaling>
        <c:delete val="0"/>
        <c:axPos val="l"/>
        <c:majorGridlines/>
        <c:title>
          <c:tx>
            <c:rich>
              <a:bodyPr rot="0" vert="horz"/>
              <a:lstStyle/>
              <a:p>
                <a:pPr>
                  <a:defRPr sz="1200"/>
                </a:pPr>
                <a:r>
                  <a:rPr lang="en-US" altLang="zh-TW" sz="1200" b="0"/>
                  <a:t>mg/L</a:t>
                </a:r>
                <a:endParaRPr lang="zh-TW" altLang="en-US" sz="1200" b="0"/>
              </a:p>
            </c:rich>
          </c:tx>
          <c:layout>
            <c:manualLayout>
              <c:xMode val="edge"/>
              <c:yMode val="edge"/>
              <c:x val="1.7452919780814632E-2"/>
              <c:y val="7.98277530566779E-2"/>
            </c:manualLayout>
          </c:layout>
          <c:overlay val="0"/>
        </c:title>
        <c:numFmt formatCode="General" sourceLinked="1"/>
        <c:majorTickMark val="out"/>
        <c:minorTickMark val="none"/>
        <c:tickLblPos val="nextTo"/>
        <c:crossAx val="92200320"/>
        <c:crosses val="autoZero"/>
        <c:crossBetween val="between"/>
      </c:valAx>
    </c:plotArea>
    <c:legend>
      <c:legendPos val="r"/>
      <c:layout/>
      <c:overlay val="0"/>
      <c:txPr>
        <a:bodyPr/>
        <a:lstStyle/>
        <a:p>
          <a:pPr>
            <a:defRPr sz="900"/>
          </a:pPr>
          <a:endParaRPr lang="zh-TW"/>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zh-TW" altLang="en-US" sz="1600"/>
              <a:t>生化需氧量</a:t>
            </a:r>
          </a:p>
        </c:rich>
      </c:tx>
      <c:layout>
        <c:manualLayout>
          <c:xMode val="edge"/>
          <c:yMode val="edge"/>
          <c:x val="0.24206927432162689"/>
          <c:y val="5.9972907089517552E-2"/>
        </c:manualLayout>
      </c:layout>
      <c:overlay val="1"/>
    </c:title>
    <c:autoTitleDeleted val="0"/>
    <c:plotArea>
      <c:layout>
        <c:manualLayout>
          <c:layoutTarget val="inner"/>
          <c:xMode val="edge"/>
          <c:yMode val="edge"/>
          <c:x val="8.818010993375551E-2"/>
          <c:y val="0.1618165226308379"/>
          <c:w val="0.4678311753945974"/>
          <c:h val="0.46469762306475698"/>
        </c:manualLayout>
      </c:layout>
      <c:barChart>
        <c:barDir val="col"/>
        <c:grouping val="clustered"/>
        <c:varyColors val="0"/>
        <c:ser>
          <c:idx val="0"/>
          <c:order val="0"/>
          <c:tx>
            <c:strRef>
              <c:f>'[基隆港-環境監測年報表104.02.16.xlsx]表3-水質-港域水質'!$C$68</c:f>
              <c:strCache>
                <c:ptCount val="1"/>
                <c:pt idx="0">
                  <c:v>A(E2/W2間水域)</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H$68,'[基隆港-環境監測年報表104.02.16.xlsx]表3-水質-港域水質'!$H$74,'[基隆港-環境監測年報表104.02.16.xlsx]表3-水質-港域水質'!$H$80,'[基隆港-環境監測年報表104.02.16.xlsx]表3-水質-港域水質'!$H$86</c:f>
              <c:numCache>
                <c:formatCode>General</c:formatCode>
                <c:ptCount val="4"/>
                <c:pt idx="0">
                  <c:v>2.2999999999999998</c:v>
                </c:pt>
                <c:pt idx="1">
                  <c:v>5.0999999999999996</c:v>
                </c:pt>
                <c:pt idx="2">
                  <c:v>0</c:v>
                </c:pt>
                <c:pt idx="3">
                  <c:v>2.2999999999999998</c:v>
                </c:pt>
              </c:numCache>
            </c:numRef>
          </c:val>
        </c:ser>
        <c:ser>
          <c:idx val="1"/>
          <c:order val="1"/>
          <c:tx>
            <c:strRef>
              <c:f>'[基隆港-環境監測年報表104.02.16.xlsx]表3-水質-港域水質'!$C$69</c:f>
              <c:strCache>
                <c:ptCount val="1"/>
                <c:pt idx="0">
                  <c:v>B(E7/W16間水域)</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H$69,'[基隆港-環境監測年報表104.02.16.xlsx]表3-水質-港域水質'!$H$75,'[基隆港-環境監測年報表104.02.16.xlsx]表3-水質-港域水質'!$H$81,'[基隆港-環境監測年報表104.02.16.xlsx]表3-水質-港域水質'!$H$87</c:f>
              <c:numCache>
                <c:formatCode>General</c:formatCode>
                <c:ptCount val="4"/>
                <c:pt idx="0">
                  <c:v>2.4</c:v>
                </c:pt>
                <c:pt idx="1">
                  <c:v>2.4</c:v>
                </c:pt>
                <c:pt idx="2">
                  <c:v>6.8</c:v>
                </c:pt>
                <c:pt idx="3">
                  <c:v>0</c:v>
                </c:pt>
              </c:numCache>
            </c:numRef>
          </c:val>
        </c:ser>
        <c:ser>
          <c:idx val="2"/>
          <c:order val="2"/>
          <c:tx>
            <c:strRef>
              <c:f>'[基隆港-環境監測年報表104.02.16.xlsx]表3-水質-港域水質'!$C$70</c:f>
              <c:strCache>
                <c:ptCount val="1"/>
                <c:pt idx="0">
                  <c:v>C(迴船池)</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H$70,'[基隆港-環境監測年報表104.02.16.xlsx]表3-水質-港域水質'!$H$76,'[基隆港-環境監測年報表104.02.16.xlsx]表3-水質-港域水質'!$H$82,'[基隆港-環境監測年報表104.02.16.xlsx]表3-水質-港域水質'!$H$88</c:f>
              <c:numCache>
                <c:formatCode>General</c:formatCode>
                <c:ptCount val="4"/>
                <c:pt idx="0">
                  <c:v>2.5</c:v>
                </c:pt>
                <c:pt idx="1">
                  <c:v>3.5</c:v>
                </c:pt>
                <c:pt idx="2">
                  <c:v>0</c:v>
                </c:pt>
                <c:pt idx="3">
                  <c:v>3</c:v>
                </c:pt>
              </c:numCache>
            </c:numRef>
          </c:val>
        </c:ser>
        <c:ser>
          <c:idx val="3"/>
          <c:order val="3"/>
          <c:tx>
            <c:strRef>
              <c:f>'[基隆港-環境監測年報表104.02.16.xlsx]表3-水質-港域水質'!$C$71</c:f>
              <c:strCache>
                <c:ptCount val="1"/>
                <c:pt idx="0">
                  <c:v>D(正濱漁港區)</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H$71,'[基隆港-環境監測年報表104.02.16.xlsx]表3-水質-港域水質'!$H$77,'[基隆港-環境監測年報表104.02.16.xlsx]表3-水質-港域水質'!$H$83,'[基隆港-環境監測年報表104.02.16.xlsx]表3-水質-港域水質'!$H$89</c:f>
              <c:numCache>
                <c:formatCode>General</c:formatCode>
                <c:ptCount val="4"/>
                <c:pt idx="0">
                  <c:v>2.2999999999999998</c:v>
                </c:pt>
                <c:pt idx="1">
                  <c:v>0</c:v>
                </c:pt>
                <c:pt idx="2">
                  <c:v>0</c:v>
                </c:pt>
                <c:pt idx="3">
                  <c:v>0</c:v>
                </c:pt>
              </c:numCache>
            </c:numRef>
          </c:val>
        </c:ser>
        <c:ser>
          <c:idx val="4"/>
          <c:order val="4"/>
          <c:tx>
            <c:strRef>
              <c:f>'[基隆港-環境監測年報表104.02.16.xlsx]表3-水質-港域水質'!$C$72</c:f>
              <c:strCache>
                <c:ptCount val="1"/>
                <c:pt idx="0">
                  <c:v>E(外航道)</c:v>
                </c:pt>
              </c:strCache>
            </c:strRef>
          </c:tx>
          <c:invertIfNegative val="0"/>
          <c:cat>
            <c:strRef>
              <c:f>'[基隆港-環境監測年報表104.02.16.xlsx]表3-水質-港域水質'!$A$68,'[基隆港-環境監測年報表104.02.16.xlsx]表3-水質-港域水質'!$A$74,'[基隆港-環境監測年報表104.02.16.xlsx]表3-水質-港域水質'!$A$80,'[基隆港-環境監測年報表104.02.16.xlsx]表3-水質-港域水質'!$A$86</c:f>
              <c:strCache>
                <c:ptCount val="4"/>
                <c:pt idx="0">
                  <c:v>103第一季</c:v>
                </c:pt>
                <c:pt idx="1">
                  <c:v>103第二季</c:v>
                </c:pt>
                <c:pt idx="2">
                  <c:v>103第三季</c:v>
                </c:pt>
                <c:pt idx="3">
                  <c:v>103第四季</c:v>
                </c:pt>
              </c:strCache>
            </c:strRef>
          </c:cat>
          <c:val>
            <c:numRef>
              <c:f>'[基隆港-環境監測年報表104.02.16.xlsx]表3-水質-港域水質'!$H$72,'[基隆港-環境監測年報表104.02.16.xlsx]表3-水質-港域水質'!$H$78,'[基隆港-環境監測年報表104.02.16.xlsx]表3-水質-港域水質'!$H$84,'[基隆港-環境監測年報表104.02.16.xlsx]表3-水質-港域水質'!$H$90</c:f>
              <c:numCache>
                <c:formatCode>General</c:formatCode>
                <c:ptCount val="4"/>
                <c:pt idx="0">
                  <c:v>2.4</c:v>
                </c:pt>
                <c:pt idx="1">
                  <c:v>0</c:v>
                </c:pt>
                <c:pt idx="2">
                  <c:v>0</c:v>
                </c:pt>
                <c:pt idx="3">
                  <c:v>3</c:v>
                </c:pt>
              </c:numCache>
            </c:numRef>
          </c:val>
        </c:ser>
        <c:dLbls>
          <c:showLegendKey val="0"/>
          <c:showVal val="0"/>
          <c:showCatName val="0"/>
          <c:showSerName val="0"/>
          <c:showPercent val="0"/>
          <c:showBubbleSize val="0"/>
        </c:dLbls>
        <c:gapWidth val="150"/>
        <c:axId val="93033216"/>
        <c:axId val="93034752"/>
      </c:barChart>
      <c:catAx>
        <c:axId val="93033216"/>
        <c:scaling>
          <c:orientation val="minMax"/>
        </c:scaling>
        <c:delete val="0"/>
        <c:axPos val="b"/>
        <c:majorTickMark val="out"/>
        <c:minorTickMark val="none"/>
        <c:tickLblPos val="nextTo"/>
        <c:txPr>
          <a:bodyPr rot="0" vert="horz"/>
          <a:lstStyle/>
          <a:p>
            <a:pPr>
              <a:defRPr/>
            </a:pPr>
            <a:endParaRPr lang="zh-TW"/>
          </a:p>
        </c:txPr>
        <c:crossAx val="93034752"/>
        <c:crosses val="autoZero"/>
        <c:auto val="1"/>
        <c:lblAlgn val="ctr"/>
        <c:lblOffset val="100"/>
        <c:noMultiLvlLbl val="0"/>
      </c:catAx>
      <c:valAx>
        <c:axId val="93034752"/>
        <c:scaling>
          <c:orientation val="minMax"/>
          <c:max val="7"/>
          <c:min val="0"/>
        </c:scaling>
        <c:delete val="0"/>
        <c:axPos val="l"/>
        <c:majorGridlines/>
        <c:title>
          <c:tx>
            <c:rich>
              <a:bodyPr rot="0" vert="horz"/>
              <a:lstStyle/>
              <a:p>
                <a:pPr>
                  <a:defRPr sz="1200"/>
                </a:pPr>
                <a:r>
                  <a:rPr lang="en-US" altLang="zh-TW" sz="1200" b="0"/>
                  <a:t>mg/L</a:t>
                </a:r>
                <a:endParaRPr lang="zh-TW" altLang="en-US" sz="1200" b="0"/>
              </a:p>
            </c:rich>
          </c:tx>
          <c:layout>
            <c:manualLayout>
              <c:xMode val="edge"/>
              <c:yMode val="edge"/>
              <c:x val="5.0254527683783148E-2"/>
              <c:y val="8.021338405506663E-2"/>
            </c:manualLayout>
          </c:layout>
          <c:overlay val="0"/>
        </c:title>
        <c:numFmt formatCode="General" sourceLinked="1"/>
        <c:majorTickMark val="out"/>
        <c:minorTickMark val="none"/>
        <c:tickLblPos val="nextTo"/>
        <c:crossAx val="93033216"/>
        <c:crosses val="autoZero"/>
        <c:crossBetween val="between"/>
      </c:valAx>
    </c:plotArea>
    <c:legend>
      <c:legendPos val="r"/>
      <c:layout>
        <c:manualLayout>
          <c:xMode val="edge"/>
          <c:yMode val="edge"/>
          <c:x val="0.5820704442407918"/>
          <c:y val="0.20319345815471046"/>
          <c:w val="0.20376056989467742"/>
          <c:h val="0.32251545568247536"/>
        </c:manualLayout>
      </c:layout>
      <c:overlay val="0"/>
      <c:txPr>
        <a:bodyPr/>
        <a:lstStyle/>
        <a:p>
          <a:pPr>
            <a:defRPr sz="900"/>
          </a:pPr>
          <a:endParaRPr lang="zh-TW"/>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zh-TW" altLang="en-US" sz="1600" baseline="0" dirty="0" smtClean="0"/>
              <a:t>臺北港</a:t>
            </a:r>
            <a:r>
              <a:rPr lang="zh-TW" altLang="en-US" sz="1600" baseline="0" dirty="0"/>
              <a:t>港區空氣品質</a:t>
            </a:r>
            <a:endParaRPr lang="zh-TW" altLang="en-US" sz="1600" baseline="30000" dirty="0"/>
          </a:p>
        </c:rich>
      </c:tx>
      <c:layout>
        <c:manualLayout>
          <c:xMode val="edge"/>
          <c:yMode val="edge"/>
          <c:x val="0.26197130510353089"/>
          <c:y val="4.137174668039692E-2"/>
        </c:manualLayout>
      </c:layout>
      <c:overlay val="0"/>
    </c:title>
    <c:autoTitleDeleted val="0"/>
    <c:plotArea>
      <c:layout>
        <c:manualLayout>
          <c:layoutTarget val="inner"/>
          <c:xMode val="edge"/>
          <c:yMode val="edge"/>
          <c:x val="7.1988407699037624E-2"/>
          <c:y val="0.16410236220472441"/>
          <c:w val="0.68328842688707425"/>
          <c:h val="0.63561839248070251"/>
        </c:manualLayout>
      </c:layout>
      <c:barChart>
        <c:barDir val="col"/>
        <c:grouping val="clustered"/>
        <c:varyColors val="0"/>
        <c:ser>
          <c:idx val="1"/>
          <c:order val="0"/>
          <c:tx>
            <c:strRef>
              <c:f>data!$T$1</c:f>
              <c:strCache>
                <c:ptCount val="1"/>
                <c:pt idx="0">
                  <c:v>TSP二十四小時值(μg／m³)</c:v>
                </c:pt>
              </c:strCache>
            </c:strRef>
          </c:tx>
          <c:spPr>
            <a:ln>
              <a:prstDash val="lgDashDot"/>
            </a:ln>
          </c:spPr>
          <c:invertIfNegative val="0"/>
          <c:cat>
            <c:strRef>
              <c:f>data!$R$2:$R$13</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data!$T$2:$T$13</c:f>
              <c:numCache>
                <c:formatCode>0.0_ </c:formatCode>
                <c:ptCount val="12"/>
                <c:pt idx="0">
                  <c:v>54.166666666666664</c:v>
                </c:pt>
                <c:pt idx="1">
                  <c:v>88.666666666666671</c:v>
                </c:pt>
                <c:pt idx="2">
                  <c:v>106</c:v>
                </c:pt>
                <c:pt idx="3">
                  <c:v>130.16666666666666</c:v>
                </c:pt>
                <c:pt idx="4">
                  <c:v>140.5</c:v>
                </c:pt>
                <c:pt idx="5">
                  <c:v>114</c:v>
                </c:pt>
                <c:pt idx="6">
                  <c:v>113.66666666666667</c:v>
                </c:pt>
                <c:pt idx="7">
                  <c:v>96.5</c:v>
                </c:pt>
                <c:pt idx="8">
                  <c:v>97.166666666666671</c:v>
                </c:pt>
                <c:pt idx="9">
                  <c:v>104.66666666666667</c:v>
                </c:pt>
                <c:pt idx="10">
                  <c:v>76.166666666666671</c:v>
                </c:pt>
                <c:pt idx="11">
                  <c:v>116.5</c:v>
                </c:pt>
              </c:numCache>
            </c:numRef>
          </c:val>
        </c:ser>
        <c:ser>
          <c:idx val="0"/>
          <c:order val="1"/>
          <c:tx>
            <c:strRef>
              <c:f>data!$S$1</c:f>
              <c:strCache>
                <c:ptCount val="1"/>
                <c:pt idx="0">
                  <c:v>PM₁₀二十四小時值(μg／m³)</c:v>
                </c:pt>
              </c:strCache>
            </c:strRef>
          </c:tx>
          <c:spPr>
            <a:ln>
              <a:prstDash val="sysDash"/>
            </a:ln>
          </c:spPr>
          <c:invertIfNegative val="0"/>
          <c:cat>
            <c:strRef>
              <c:f>data!$R$2:$R$13</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data!$S$2:$S$13</c:f>
              <c:numCache>
                <c:formatCode>0.0_ </c:formatCode>
                <c:ptCount val="12"/>
                <c:pt idx="0" formatCode="General">
                  <c:v>25</c:v>
                </c:pt>
                <c:pt idx="1">
                  <c:v>40.666666666666664</c:v>
                </c:pt>
                <c:pt idx="2">
                  <c:v>47.166666666666664</c:v>
                </c:pt>
                <c:pt idx="3">
                  <c:v>60</c:v>
                </c:pt>
                <c:pt idx="4">
                  <c:v>67.666666666666671</c:v>
                </c:pt>
                <c:pt idx="5">
                  <c:v>53</c:v>
                </c:pt>
                <c:pt idx="6">
                  <c:v>64.5</c:v>
                </c:pt>
                <c:pt idx="7">
                  <c:v>46.333333333333336</c:v>
                </c:pt>
                <c:pt idx="8">
                  <c:v>49.166666666666664</c:v>
                </c:pt>
                <c:pt idx="9">
                  <c:v>51</c:v>
                </c:pt>
                <c:pt idx="10">
                  <c:v>40.333333333333336</c:v>
                </c:pt>
                <c:pt idx="11">
                  <c:v>41.833333333333336</c:v>
                </c:pt>
              </c:numCache>
            </c:numRef>
          </c:val>
        </c:ser>
        <c:dLbls>
          <c:showLegendKey val="0"/>
          <c:showVal val="0"/>
          <c:showCatName val="0"/>
          <c:showSerName val="0"/>
          <c:showPercent val="0"/>
          <c:showBubbleSize val="0"/>
        </c:dLbls>
        <c:gapWidth val="150"/>
        <c:axId val="23900928"/>
        <c:axId val="23902464"/>
      </c:barChart>
      <c:lineChart>
        <c:grouping val="standard"/>
        <c:varyColors val="0"/>
        <c:ser>
          <c:idx val="2"/>
          <c:order val="2"/>
          <c:tx>
            <c:strRef>
              <c:f>data!$U$1</c:f>
              <c:strCache>
                <c:ptCount val="1"/>
                <c:pt idx="0">
                  <c:v>SO₂日平均值ppm</c:v>
                </c:pt>
              </c:strCache>
            </c:strRef>
          </c:tx>
          <c:cat>
            <c:strRef>
              <c:f>data!$R$2:$R$13</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data!$U$2:$U$13</c:f>
              <c:numCache>
                <c:formatCode>0.000</c:formatCode>
                <c:ptCount val="12"/>
                <c:pt idx="0">
                  <c:v>1.3333333333333333E-3</c:v>
                </c:pt>
                <c:pt idx="1">
                  <c:v>2.3333333333333335E-3</c:v>
                </c:pt>
                <c:pt idx="2">
                  <c:v>2.3333333333333335E-3</c:v>
                </c:pt>
                <c:pt idx="3">
                  <c:v>2.9999999999999996E-3</c:v>
                </c:pt>
                <c:pt idx="4">
                  <c:v>3.3333333333333335E-3</c:v>
                </c:pt>
                <c:pt idx="5">
                  <c:v>2.8333333333333331E-3</c:v>
                </c:pt>
                <c:pt idx="6">
                  <c:v>3.5000000000000001E-3</c:v>
                </c:pt>
                <c:pt idx="7">
                  <c:v>2.6666666666666666E-3</c:v>
                </c:pt>
                <c:pt idx="8">
                  <c:v>2.6666666666666666E-3</c:v>
                </c:pt>
                <c:pt idx="9">
                  <c:v>3.0000000000000005E-3</c:v>
                </c:pt>
                <c:pt idx="10">
                  <c:v>3.6666666666666666E-3</c:v>
                </c:pt>
                <c:pt idx="11">
                  <c:v>2.3333333333333335E-3</c:v>
                </c:pt>
              </c:numCache>
            </c:numRef>
          </c:val>
          <c:smooth val="0"/>
        </c:ser>
        <c:ser>
          <c:idx val="3"/>
          <c:order val="3"/>
          <c:tx>
            <c:strRef>
              <c:f>data!$V$1</c:f>
              <c:strCache>
                <c:ptCount val="1"/>
                <c:pt idx="0">
                  <c:v>NO₂小時平均值ppm</c:v>
                </c:pt>
              </c:strCache>
            </c:strRef>
          </c:tx>
          <c:cat>
            <c:strRef>
              <c:f>data!$R$2:$R$13</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data!$V$2:$V$13</c:f>
              <c:numCache>
                <c:formatCode>0.000</c:formatCode>
                <c:ptCount val="12"/>
                <c:pt idx="0">
                  <c:v>2.1500000000000002E-2</c:v>
                </c:pt>
                <c:pt idx="1">
                  <c:v>1.7333333333333336E-2</c:v>
                </c:pt>
                <c:pt idx="2">
                  <c:v>2.2000000000000002E-2</c:v>
                </c:pt>
                <c:pt idx="3">
                  <c:v>2.8666666666666663E-2</c:v>
                </c:pt>
                <c:pt idx="4">
                  <c:v>2.6166666666666668E-2</c:v>
                </c:pt>
                <c:pt idx="5">
                  <c:v>2.3000000000000003E-2</c:v>
                </c:pt>
                <c:pt idx="6">
                  <c:v>1.7000000000000001E-2</c:v>
                </c:pt>
                <c:pt idx="7">
                  <c:v>1.1999999999999999E-2</c:v>
                </c:pt>
                <c:pt idx="8">
                  <c:v>2.0500000000000001E-2</c:v>
                </c:pt>
                <c:pt idx="9">
                  <c:v>1.716666666666667E-2</c:v>
                </c:pt>
                <c:pt idx="10">
                  <c:v>2.4833333333333336E-2</c:v>
                </c:pt>
                <c:pt idx="11">
                  <c:v>1.3416666666666669E-2</c:v>
                </c:pt>
              </c:numCache>
            </c:numRef>
          </c:val>
          <c:smooth val="0"/>
        </c:ser>
        <c:ser>
          <c:idx val="4"/>
          <c:order val="4"/>
          <c:tx>
            <c:strRef>
              <c:f>data!$W$1</c:f>
              <c:strCache>
                <c:ptCount val="1"/>
                <c:pt idx="0">
                  <c:v>O₃小時平均值ppm</c:v>
                </c:pt>
              </c:strCache>
            </c:strRef>
          </c:tx>
          <c:cat>
            <c:strRef>
              <c:f>data!$R$2:$R$13</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data!$W$2:$W$13</c:f>
              <c:numCache>
                <c:formatCode>0.000</c:formatCode>
                <c:ptCount val="12"/>
                <c:pt idx="0">
                  <c:v>4.816666666666667E-2</c:v>
                </c:pt>
                <c:pt idx="1">
                  <c:v>4.6500000000000007E-2</c:v>
                </c:pt>
                <c:pt idx="2">
                  <c:v>6.3833333333333339E-2</c:v>
                </c:pt>
                <c:pt idx="3">
                  <c:v>6.0666666666666667E-2</c:v>
                </c:pt>
                <c:pt idx="4">
                  <c:v>7.0166666666666669E-2</c:v>
                </c:pt>
                <c:pt idx="5">
                  <c:v>6.0499999999999998E-2</c:v>
                </c:pt>
                <c:pt idx="6">
                  <c:v>5.2500000000000012E-2</c:v>
                </c:pt>
                <c:pt idx="7">
                  <c:v>5.2333333333333336E-2</c:v>
                </c:pt>
                <c:pt idx="8">
                  <c:v>5.9499999999999997E-2</c:v>
                </c:pt>
                <c:pt idx="9">
                  <c:v>5.8833333333333328E-2</c:v>
                </c:pt>
                <c:pt idx="10">
                  <c:v>5.8999999999999997E-2</c:v>
                </c:pt>
                <c:pt idx="11">
                  <c:v>5.0166666666666658E-2</c:v>
                </c:pt>
              </c:numCache>
            </c:numRef>
          </c:val>
          <c:smooth val="0"/>
        </c:ser>
        <c:dLbls>
          <c:showLegendKey val="0"/>
          <c:showVal val="0"/>
          <c:showCatName val="0"/>
          <c:showSerName val="0"/>
          <c:showPercent val="0"/>
          <c:showBubbleSize val="0"/>
        </c:dLbls>
        <c:marker val="1"/>
        <c:smooth val="0"/>
        <c:axId val="23906560"/>
        <c:axId val="23904640"/>
      </c:lineChart>
      <c:catAx>
        <c:axId val="23900928"/>
        <c:scaling>
          <c:orientation val="minMax"/>
        </c:scaling>
        <c:delete val="0"/>
        <c:axPos val="b"/>
        <c:majorTickMark val="out"/>
        <c:minorTickMark val="none"/>
        <c:tickLblPos val="nextTo"/>
        <c:txPr>
          <a:bodyPr/>
          <a:lstStyle/>
          <a:p>
            <a:pPr>
              <a:defRPr sz="1100"/>
            </a:pPr>
            <a:endParaRPr lang="zh-TW"/>
          </a:p>
        </c:txPr>
        <c:crossAx val="23902464"/>
        <c:crosses val="autoZero"/>
        <c:auto val="1"/>
        <c:lblAlgn val="ctr"/>
        <c:lblOffset val="100"/>
        <c:noMultiLvlLbl val="0"/>
      </c:catAx>
      <c:valAx>
        <c:axId val="23902464"/>
        <c:scaling>
          <c:orientation val="minMax"/>
        </c:scaling>
        <c:delete val="0"/>
        <c:axPos val="l"/>
        <c:majorGridlines/>
        <c:title>
          <c:tx>
            <c:rich>
              <a:bodyPr rot="0" vert="horz"/>
              <a:lstStyle/>
              <a:p>
                <a:pPr>
                  <a:defRPr sz="1000"/>
                </a:pPr>
                <a:r>
                  <a:rPr lang="zh-TW" altLang="zh-TW" sz="1000" b="1" i="0" baseline="0">
                    <a:effectLst/>
                  </a:rPr>
                  <a:t>單位：</a:t>
                </a:r>
                <a:r>
                  <a:rPr lang="el-GR" altLang="zh-TW" sz="1000" b="1" i="0" baseline="0">
                    <a:effectLst/>
                  </a:rPr>
                  <a:t>μ</a:t>
                </a:r>
                <a:r>
                  <a:rPr lang="en-US" altLang="zh-TW" sz="1000" b="1" i="0" baseline="0">
                    <a:effectLst/>
                  </a:rPr>
                  <a:t>g</a:t>
                </a:r>
                <a:r>
                  <a:rPr lang="zh-TW" altLang="zh-TW" sz="1000" b="1" i="0" baseline="0">
                    <a:effectLst/>
                  </a:rPr>
                  <a:t>／</a:t>
                </a:r>
                <a:r>
                  <a:rPr lang="en-US" altLang="zh-TW" sz="1000" b="1" i="0" baseline="0">
                    <a:effectLst/>
                  </a:rPr>
                  <a:t>m</a:t>
                </a:r>
                <a:r>
                  <a:rPr lang="en-US" altLang="zh-TW" sz="1000" b="1" i="0" baseline="30000">
                    <a:effectLst/>
                  </a:rPr>
                  <a:t>3</a:t>
                </a:r>
                <a:endParaRPr lang="zh-TW" altLang="zh-TW" sz="1000">
                  <a:effectLst/>
                </a:endParaRPr>
              </a:p>
            </c:rich>
          </c:tx>
          <c:layout>
            <c:manualLayout>
              <c:xMode val="edge"/>
              <c:yMode val="edge"/>
              <c:x val="9.8222987849834863E-3"/>
              <c:y val="5.94048577935785E-2"/>
            </c:manualLayout>
          </c:layout>
          <c:overlay val="0"/>
        </c:title>
        <c:numFmt formatCode="0.0_ " sourceLinked="0"/>
        <c:majorTickMark val="out"/>
        <c:minorTickMark val="none"/>
        <c:tickLblPos val="nextTo"/>
        <c:txPr>
          <a:bodyPr/>
          <a:lstStyle/>
          <a:p>
            <a:pPr>
              <a:defRPr sz="1100"/>
            </a:pPr>
            <a:endParaRPr lang="zh-TW"/>
          </a:p>
        </c:txPr>
        <c:crossAx val="23900928"/>
        <c:crosses val="autoZero"/>
        <c:crossBetween val="between"/>
      </c:valAx>
      <c:valAx>
        <c:axId val="23904640"/>
        <c:scaling>
          <c:orientation val="minMax"/>
        </c:scaling>
        <c:delete val="0"/>
        <c:axPos val="r"/>
        <c:title>
          <c:tx>
            <c:rich>
              <a:bodyPr rot="0" vert="horz"/>
              <a:lstStyle/>
              <a:p>
                <a:pPr>
                  <a:defRPr/>
                </a:pPr>
                <a:r>
                  <a:rPr lang="zh-TW" altLang="en-US"/>
                  <a:t>單位：</a:t>
                </a:r>
                <a:r>
                  <a:rPr lang="en-US" altLang="zh-TW"/>
                  <a:t>ppm</a:t>
                </a:r>
                <a:endParaRPr lang="zh-TW" altLang="en-US"/>
              </a:p>
            </c:rich>
          </c:tx>
          <c:layout>
            <c:manualLayout>
              <c:xMode val="edge"/>
              <c:yMode val="edge"/>
              <c:x val="0.71787399253618289"/>
              <c:y val="5.9535340980631783E-2"/>
            </c:manualLayout>
          </c:layout>
          <c:overlay val="0"/>
        </c:title>
        <c:numFmt formatCode="0.000" sourceLinked="1"/>
        <c:majorTickMark val="out"/>
        <c:minorTickMark val="none"/>
        <c:tickLblPos val="nextTo"/>
        <c:txPr>
          <a:bodyPr/>
          <a:lstStyle/>
          <a:p>
            <a:pPr>
              <a:defRPr sz="1100"/>
            </a:pPr>
            <a:endParaRPr lang="zh-TW"/>
          </a:p>
        </c:txPr>
        <c:crossAx val="23906560"/>
        <c:crosses val="max"/>
        <c:crossBetween val="between"/>
      </c:valAx>
      <c:catAx>
        <c:axId val="23906560"/>
        <c:scaling>
          <c:orientation val="minMax"/>
        </c:scaling>
        <c:delete val="1"/>
        <c:axPos val="b"/>
        <c:majorTickMark val="out"/>
        <c:minorTickMark val="none"/>
        <c:tickLblPos val="nextTo"/>
        <c:crossAx val="23904640"/>
        <c:crosses val="autoZero"/>
        <c:auto val="1"/>
        <c:lblAlgn val="ctr"/>
        <c:lblOffset val="100"/>
        <c:noMultiLvlLbl val="0"/>
      </c:catAx>
    </c:plotArea>
    <c:legend>
      <c:legendPos val="r"/>
      <c:layout>
        <c:manualLayout>
          <c:xMode val="edge"/>
          <c:yMode val="edge"/>
          <c:x val="0.84140455673583314"/>
          <c:y val="8.8793793587852818E-2"/>
          <c:w val="0.15859544326416686"/>
          <c:h val="0.84882513457127529"/>
        </c:manualLayout>
      </c:layout>
      <c:overlay val="0"/>
      <c:txPr>
        <a:bodyPr/>
        <a:lstStyle/>
        <a:p>
          <a:pPr>
            <a:defRPr sz="1000"/>
          </a:pPr>
          <a:endParaRPr lang="zh-TW"/>
        </a:p>
      </c:txPr>
    </c:legend>
    <c:plotVisOnly val="1"/>
    <c:dispBlanksAs val="gap"/>
    <c:showDLblsOverMax val="0"/>
  </c:chart>
  <c:spPr>
    <a:solidFill>
      <a:sysClr val="window" lastClr="FFFFFF"/>
    </a:solid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TW" altLang="en-US"/>
              <a:t>臺北港港區噪音品質</a:t>
            </a:r>
          </a:p>
        </c:rich>
      </c:tx>
      <c:layout/>
      <c:overlay val="0"/>
    </c:title>
    <c:autoTitleDeleted val="0"/>
    <c:plotArea>
      <c:layout>
        <c:manualLayout>
          <c:layoutTarget val="inner"/>
          <c:xMode val="edge"/>
          <c:yMode val="edge"/>
          <c:x val="8.6631221524029162E-2"/>
          <c:y val="0.13705240459029228"/>
          <c:w val="0.76347908443793044"/>
          <c:h val="0.64286781053563335"/>
        </c:manualLayout>
      </c:layout>
      <c:barChart>
        <c:barDir val="col"/>
        <c:grouping val="clustered"/>
        <c:varyColors val="0"/>
        <c:ser>
          <c:idx val="0"/>
          <c:order val="0"/>
          <c:tx>
            <c:strRef>
              <c:f>'表5-噪音'!$I$1</c:f>
              <c:strCache>
                <c:ptCount val="1"/>
                <c:pt idx="0">
                  <c:v>日間</c:v>
                </c:pt>
              </c:strCache>
            </c:strRef>
          </c:tx>
          <c:invertIfNegative val="0"/>
          <c:cat>
            <c:strRef>
              <c:f>'表5-噪音'!$H$2:$H$13</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'表5-噪音'!$I$2:$I$13</c:f>
              <c:numCache>
                <c:formatCode>0.0</c:formatCode>
                <c:ptCount val="12"/>
                <c:pt idx="0">
                  <c:v>72.531250000000014</c:v>
                </c:pt>
                <c:pt idx="1">
                  <c:v>71.887500000000003</c:v>
                </c:pt>
                <c:pt idx="2">
                  <c:v>72.037500000000009</c:v>
                </c:pt>
                <c:pt idx="3">
                  <c:v>72.593749999999986</c:v>
                </c:pt>
                <c:pt idx="4">
                  <c:v>72.606250000000003</c:v>
                </c:pt>
                <c:pt idx="5">
                  <c:v>72.474999999999994</c:v>
                </c:pt>
                <c:pt idx="6">
                  <c:v>72.393749999999997</c:v>
                </c:pt>
                <c:pt idx="7">
                  <c:v>72.487499999999997</c:v>
                </c:pt>
                <c:pt idx="8">
                  <c:v>72.162499999999994</c:v>
                </c:pt>
                <c:pt idx="9">
                  <c:v>71.787499999999994</c:v>
                </c:pt>
                <c:pt idx="10">
                  <c:v>72.762500000000003</c:v>
                </c:pt>
                <c:pt idx="11">
                  <c:v>71.456250000000011</c:v>
                </c:pt>
              </c:numCache>
            </c:numRef>
          </c:val>
        </c:ser>
        <c:ser>
          <c:idx val="1"/>
          <c:order val="1"/>
          <c:tx>
            <c:strRef>
              <c:f>'表5-噪音'!$J$1</c:f>
              <c:strCache>
                <c:ptCount val="1"/>
                <c:pt idx="0">
                  <c:v>晚間</c:v>
                </c:pt>
              </c:strCache>
            </c:strRef>
          </c:tx>
          <c:invertIfNegative val="0"/>
          <c:cat>
            <c:strRef>
              <c:f>'表5-噪音'!$H$2:$H$13</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'表5-噪音'!$J$2:$J$13</c:f>
              <c:numCache>
                <c:formatCode>0.0</c:formatCode>
                <c:ptCount val="12"/>
                <c:pt idx="0">
                  <c:v>68.675000000000011</c:v>
                </c:pt>
                <c:pt idx="1">
                  <c:v>68.106250000000003</c:v>
                </c:pt>
                <c:pt idx="2">
                  <c:v>68.768750000000011</c:v>
                </c:pt>
                <c:pt idx="3">
                  <c:v>68.725000000000009</c:v>
                </c:pt>
                <c:pt idx="4">
                  <c:v>68.924999999999997</c:v>
                </c:pt>
                <c:pt idx="5">
                  <c:v>69.756249999999994</c:v>
                </c:pt>
                <c:pt idx="6">
                  <c:v>67.856249999999989</c:v>
                </c:pt>
                <c:pt idx="7">
                  <c:v>68.512500000000003</c:v>
                </c:pt>
                <c:pt idx="8">
                  <c:v>67.650000000000006</c:v>
                </c:pt>
                <c:pt idx="9">
                  <c:v>67.243749999999991</c:v>
                </c:pt>
                <c:pt idx="10">
                  <c:v>68.837499999999991</c:v>
                </c:pt>
                <c:pt idx="11">
                  <c:v>68.156250000000014</c:v>
                </c:pt>
              </c:numCache>
            </c:numRef>
          </c:val>
        </c:ser>
        <c:ser>
          <c:idx val="2"/>
          <c:order val="2"/>
          <c:tx>
            <c:strRef>
              <c:f>'表5-噪音'!$K$1</c:f>
              <c:strCache>
                <c:ptCount val="1"/>
                <c:pt idx="0">
                  <c:v>夜間</c:v>
                </c:pt>
              </c:strCache>
            </c:strRef>
          </c:tx>
          <c:invertIfNegative val="0"/>
          <c:cat>
            <c:strRef>
              <c:f>'表5-噪音'!$H$2:$H$13</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'表5-噪音'!$K$2:$K$13</c:f>
              <c:numCache>
                <c:formatCode>0.0</c:formatCode>
                <c:ptCount val="12"/>
                <c:pt idx="0">
                  <c:v>67.387500000000003</c:v>
                </c:pt>
                <c:pt idx="1">
                  <c:v>67.0625</c:v>
                </c:pt>
                <c:pt idx="2">
                  <c:v>66.724999999999994</c:v>
                </c:pt>
                <c:pt idx="3">
                  <c:v>67.45</c:v>
                </c:pt>
                <c:pt idx="4">
                  <c:v>66.837500000000006</c:v>
                </c:pt>
                <c:pt idx="5">
                  <c:v>67.174999999999997</c:v>
                </c:pt>
                <c:pt idx="6">
                  <c:v>67.706249999999997</c:v>
                </c:pt>
                <c:pt idx="7">
                  <c:v>66.649999999999991</c:v>
                </c:pt>
                <c:pt idx="8">
                  <c:v>67.262500000000003</c:v>
                </c:pt>
                <c:pt idx="9">
                  <c:v>66.431250000000006</c:v>
                </c:pt>
                <c:pt idx="10">
                  <c:v>66.715624999999989</c:v>
                </c:pt>
                <c:pt idx="11">
                  <c:v>66.418750000000003</c:v>
                </c:pt>
              </c:numCache>
            </c:numRef>
          </c:val>
        </c:ser>
        <c:dLbls>
          <c:showLegendKey val="0"/>
          <c:showVal val="0"/>
          <c:showCatName val="0"/>
          <c:showSerName val="0"/>
          <c:showPercent val="0"/>
          <c:showBubbleSize val="0"/>
        </c:dLbls>
        <c:gapWidth val="150"/>
        <c:axId val="91649920"/>
        <c:axId val="91651456"/>
      </c:barChart>
      <c:catAx>
        <c:axId val="91649920"/>
        <c:scaling>
          <c:orientation val="minMax"/>
        </c:scaling>
        <c:delete val="0"/>
        <c:axPos val="b"/>
        <c:majorTickMark val="out"/>
        <c:minorTickMark val="none"/>
        <c:tickLblPos val="nextTo"/>
        <c:txPr>
          <a:bodyPr/>
          <a:lstStyle/>
          <a:p>
            <a:pPr>
              <a:defRPr sz="1200"/>
            </a:pPr>
            <a:endParaRPr lang="zh-TW"/>
          </a:p>
        </c:txPr>
        <c:crossAx val="91651456"/>
        <c:crosses val="autoZero"/>
        <c:auto val="1"/>
        <c:lblAlgn val="ctr"/>
        <c:lblOffset val="100"/>
        <c:noMultiLvlLbl val="0"/>
      </c:catAx>
      <c:valAx>
        <c:axId val="91651456"/>
        <c:scaling>
          <c:orientation val="minMax"/>
          <c:max val="100"/>
          <c:min val="0"/>
        </c:scaling>
        <c:delete val="0"/>
        <c:axPos val="l"/>
        <c:majorGridlines>
          <c:spPr>
            <a:ln>
              <a:solidFill>
                <a:srgbClr val="F8F8F8"/>
              </a:solidFill>
            </a:ln>
          </c:spPr>
        </c:majorGridlines>
        <c:title>
          <c:tx>
            <c:rich>
              <a:bodyPr rot="0" vert="horz"/>
              <a:lstStyle/>
              <a:p>
                <a:pPr>
                  <a:defRPr sz="1000"/>
                </a:pPr>
                <a:r>
                  <a:rPr lang="zh-TW" altLang="zh-TW" sz="1000" b="1" i="0" baseline="0">
                    <a:effectLst/>
                  </a:rPr>
                  <a:t>單位：</a:t>
                </a:r>
                <a:r>
                  <a:rPr lang="en-US" altLang="zh-TW" sz="1000" b="1" i="0" baseline="0">
                    <a:effectLst/>
                  </a:rPr>
                  <a:t>dB(A)</a:t>
                </a:r>
                <a:endParaRPr lang="zh-TW" altLang="zh-TW" sz="1000">
                  <a:effectLst/>
                </a:endParaRPr>
              </a:p>
            </c:rich>
          </c:tx>
          <c:layout>
            <c:manualLayout>
              <c:xMode val="edge"/>
              <c:yMode val="edge"/>
              <c:x val="1.305969893452052E-2"/>
              <c:y val="4.7282470988111926E-2"/>
            </c:manualLayout>
          </c:layout>
          <c:overlay val="0"/>
        </c:title>
        <c:numFmt formatCode="0.0" sourceLinked="1"/>
        <c:majorTickMark val="out"/>
        <c:minorTickMark val="none"/>
        <c:tickLblPos val="nextTo"/>
        <c:txPr>
          <a:bodyPr/>
          <a:lstStyle/>
          <a:p>
            <a:pPr>
              <a:defRPr sz="1200"/>
            </a:pPr>
            <a:endParaRPr lang="zh-TW"/>
          </a:p>
        </c:txPr>
        <c:crossAx val="91649920"/>
        <c:crosses val="autoZero"/>
        <c:crossBetween val="between"/>
        <c:majorUnit val="10"/>
        <c:minorUnit val="0.2"/>
      </c:valAx>
    </c:plotArea>
    <c:legend>
      <c:legendPos val="r"/>
      <c:layout>
        <c:manualLayout>
          <c:xMode val="edge"/>
          <c:yMode val="edge"/>
          <c:x val="0.84651377393946659"/>
          <c:y val="0.38554507044846065"/>
          <c:w val="0.14260317460317459"/>
          <c:h val="0.28458056676614252"/>
        </c:manualLayout>
      </c:layout>
      <c:overlay val="0"/>
      <c:txPr>
        <a:bodyPr/>
        <a:lstStyle/>
        <a:p>
          <a:pPr>
            <a:defRPr sz="1200"/>
          </a:pPr>
          <a:endParaRPr lang="zh-TW"/>
        </a:p>
      </c:txPr>
    </c:legend>
    <c:plotVisOnly val="1"/>
    <c:dispBlanksAs val="gap"/>
    <c:showDLblsOverMax val="0"/>
  </c:chart>
  <c:spPr>
    <a:solidFill>
      <a:sysClr val="window" lastClr="FFFFFF"/>
    </a:solidFill>
  </c:sp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altLang="zh-TW" sz="2000"/>
              <a:t>pH</a:t>
            </a:r>
            <a:endParaRPr lang="zh-TW" altLang="en-US" sz="2000"/>
          </a:p>
        </c:rich>
      </c:tx>
      <c:layout/>
      <c:overlay val="0"/>
    </c:title>
    <c:autoTitleDeleted val="0"/>
    <c:plotArea>
      <c:layout>
        <c:manualLayout>
          <c:layoutTarget val="inner"/>
          <c:xMode val="edge"/>
          <c:yMode val="edge"/>
          <c:x val="9.3951504393345139E-2"/>
          <c:y val="0.19118110236220473"/>
          <c:w val="0.71702579571767733"/>
          <c:h val="0.54462518204033272"/>
        </c:manualLayout>
      </c:layout>
      <c:barChart>
        <c:barDir val="col"/>
        <c:grouping val="clustered"/>
        <c:varyColors val="0"/>
        <c:ser>
          <c:idx val="5"/>
          <c:order val="0"/>
          <c:tx>
            <c:strRef>
              <c:f>[F海水.xlsx]data!$P$14</c:f>
              <c:strCache>
                <c:ptCount val="1"/>
                <c:pt idx="0">
                  <c:v>第一迴船池</c:v>
                </c:pt>
              </c:strCache>
            </c:strRef>
          </c:tx>
          <c:invertIfNegative val="0"/>
          <c:cat>
            <c:strRef>
              <c:f>[F海水.xlsx]data!$P$1:$P$12</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[F海水.xlsx]data!$C$7:$N$7</c:f>
              <c:numCache>
                <c:formatCode>0.0</c:formatCode>
                <c:ptCount val="12"/>
                <c:pt idx="0">
                  <c:v>8.2100000000000009</c:v>
                </c:pt>
                <c:pt idx="1">
                  <c:v>8.1</c:v>
                </c:pt>
                <c:pt idx="2">
                  <c:v>8.1999999999999993</c:v>
                </c:pt>
                <c:pt idx="3">
                  <c:v>8.0299999999999994</c:v>
                </c:pt>
                <c:pt idx="4">
                  <c:v>7.99</c:v>
                </c:pt>
                <c:pt idx="5">
                  <c:v>8.3000000000000007</c:v>
                </c:pt>
                <c:pt idx="6">
                  <c:v>8</c:v>
                </c:pt>
                <c:pt idx="7">
                  <c:v>8</c:v>
                </c:pt>
                <c:pt idx="8">
                  <c:v>8</c:v>
                </c:pt>
                <c:pt idx="9">
                  <c:v>8</c:v>
                </c:pt>
                <c:pt idx="10">
                  <c:v>8.3000000000000007</c:v>
                </c:pt>
                <c:pt idx="11">
                  <c:v>8</c:v>
                </c:pt>
              </c:numCache>
            </c:numRef>
          </c:val>
        </c:ser>
        <c:dLbls>
          <c:showLegendKey val="0"/>
          <c:showVal val="0"/>
          <c:showCatName val="0"/>
          <c:showSerName val="0"/>
          <c:showPercent val="0"/>
          <c:showBubbleSize val="0"/>
        </c:dLbls>
        <c:gapWidth val="150"/>
        <c:axId val="91714304"/>
        <c:axId val="91715840"/>
      </c:barChart>
      <c:catAx>
        <c:axId val="91714304"/>
        <c:scaling>
          <c:orientation val="minMax"/>
        </c:scaling>
        <c:delete val="0"/>
        <c:axPos val="b"/>
        <c:majorTickMark val="out"/>
        <c:minorTickMark val="none"/>
        <c:tickLblPos val="nextTo"/>
        <c:txPr>
          <a:bodyPr rot="-5400000" vert="horz"/>
          <a:lstStyle/>
          <a:p>
            <a:pPr>
              <a:defRPr sz="1100"/>
            </a:pPr>
            <a:endParaRPr lang="zh-TW"/>
          </a:p>
        </c:txPr>
        <c:crossAx val="91715840"/>
        <c:crosses val="autoZero"/>
        <c:auto val="1"/>
        <c:lblAlgn val="ctr"/>
        <c:lblOffset val="100"/>
        <c:noMultiLvlLbl val="0"/>
      </c:catAx>
      <c:valAx>
        <c:axId val="91715840"/>
        <c:scaling>
          <c:orientation val="minMax"/>
          <c:max val="9"/>
          <c:min val="5"/>
        </c:scaling>
        <c:delete val="0"/>
        <c:axPos val="l"/>
        <c:majorGridlines/>
        <c:numFmt formatCode="0.0" sourceLinked="1"/>
        <c:majorTickMark val="out"/>
        <c:minorTickMark val="none"/>
        <c:tickLblPos val="nextTo"/>
        <c:txPr>
          <a:bodyPr/>
          <a:lstStyle/>
          <a:p>
            <a:pPr>
              <a:defRPr sz="1200"/>
            </a:pPr>
            <a:endParaRPr lang="zh-TW"/>
          </a:p>
        </c:txPr>
        <c:crossAx val="91714304"/>
        <c:crosses val="autoZero"/>
        <c:crossBetween val="between"/>
        <c:majorUnit val="1"/>
      </c:valAx>
    </c:plotArea>
    <c:legend>
      <c:legendPos val="r"/>
      <c:layout>
        <c:manualLayout>
          <c:xMode val="edge"/>
          <c:yMode val="edge"/>
          <c:x val="0.66499824879229774"/>
          <c:y val="0.10025753050461168"/>
          <c:w val="0.20047203724730883"/>
          <c:h val="7.8126362731304355E-2"/>
        </c:manualLayout>
      </c:layout>
      <c:overlay val="0"/>
      <c:txPr>
        <a:bodyPr/>
        <a:lstStyle/>
        <a:p>
          <a:pPr>
            <a:defRPr sz="1000"/>
          </a:pPr>
          <a:endParaRPr lang="zh-TW"/>
        </a:p>
      </c:txPr>
    </c:legend>
    <c:plotVisOnly val="1"/>
    <c:dispBlanksAs val="gap"/>
    <c:showDLblsOverMax val="0"/>
  </c:chart>
  <c:txPr>
    <a:bodyPr/>
    <a:lstStyle/>
    <a:p>
      <a:pPr>
        <a:defRPr sz="1600"/>
      </a:pPr>
      <a:endParaRPr lang="zh-TW"/>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zh-TW" altLang="en-US" sz="1800"/>
              <a:t>溶氧量</a:t>
            </a:r>
          </a:p>
        </c:rich>
      </c:tx>
      <c:layout>
        <c:manualLayout>
          <c:xMode val="edge"/>
          <c:yMode val="edge"/>
          <c:x val="0.4154168180324182"/>
          <c:y val="0"/>
        </c:manualLayout>
      </c:layout>
      <c:overlay val="0"/>
    </c:title>
    <c:autoTitleDeleted val="0"/>
    <c:plotArea>
      <c:layout>
        <c:manualLayout>
          <c:layoutTarget val="inner"/>
          <c:xMode val="edge"/>
          <c:yMode val="edge"/>
          <c:x val="4.2616596002422777E-2"/>
          <c:y val="0.15388823402071461"/>
          <c:w val="0.77602481821694025"/>
          <c:h val="0.5519061567684892"/>
        </c:manualLayout>
      </c:layout>
      <c:barChart>
        <c:barDir val="col"/>
        <c:grouping val="clustered"/>
        <c:varyColors val="0"/>
        <c:ser>
          <c:idx val="5"/>
          <c:order val="0"/>
          <c:tx>
            <c:strRef>
              <c:f>[F海水.xlsx]data!$O$131</c:f>
              <c:strCache>
                <c:ptCount val="1"/>
                <c:pt idx="0">
                  <c:v>第一迴船池</c:v>
                </c:pt>
              </c:strCache>
            </c:strRef>
          </c:tx>
          <c:invertIfNegative val="0"/>
          <c:cat>
            <c:strRef>
              <c:f>[F海水.xlsx]data!$O$117:$O$128</c:f>
              <c:strCache>
                <c:ptCount val="12"/>
                <c:pt idx="0">
                  <c:v>101第一季</c:v>
                </c:pt>
                <c:pt idx="1">
                  <c:v>101第二季</c:v>
                </c:pt>
                <c:pt idx="2">
                  <c:v>101第三季</c:v>
                </c:pt>
                <c:pt idx="3">
                  <c:v>101第四季</c:v>
                </c:pt>
                <c:pt idx="4">
                  <c:v>102第一季</c:v>
                </c:pt>
                <c:pt idx="5">
                  <c:v>102第二季</c:v>
                </c:pt>
                <c:pt idx="6">
                  <c:v>102第三季</c:v>
                </c:pt>
                <c:pt idx="7">
                  <c:v>102第四季</c:v>
                </c:pt>
                <c:pt idx="8">
                  <c:v>103第一季</c:v>
                </c:pt>
                <c:pt idx="9">
                  <c:v>103第二季</c:v>
                </c:pt>
                <c:pt idx="10">
                  <c:v>103第三季</c:v>
                </c:pt>
                <c:pt idx="11">
                  <c:v>103第四季</c:v>
                </c:pt>
              </c:strCache>
            </c:strRef>
          </c:cat>
          <c:val>
            <c:numRef>
              <c:f>[F海水.xlsx]data!$C$122:$N$122</c:f>
              <c:numCache>
                <c:formatCode>0.0</c:formatCode>
                <c:ptCount val="12"/>
                <c:pt idx="0">
                  <c:v>6.73</c:v>
                </c:pt>
                <c:pt idx="1">
                  <c:v>6.4</c:v>
                </c:pt>
                <c:pt idx="2">
                  <c:v>6</c:v>
                </c:pt>
                <c:pt idx="3">
                  <c:v>6.24</c:v>
                </c:pt>
                <c:pt idx="4">
                  <c:v>5.64</c:v>
                </c:pt>
                <c:pt idx="5">
                  <c:v>6.4</c:v>
                </c:pt>
                <c:pt idx="6">
                  <c:v>5.4</c:v>
                </c:pt>
                <c:pt idx="7">
                  <c:v>6.2</c:v>
                </c:pt>
                <c:pt idx="8">
                  <c:v>6.8</c:v>
                </c:pt>
                <c:pt idx="9">
                  <c:v>5.9</c:v>
                </c:pt>
                <c:pt idx="10">
                  <c:v>6.6</c:v>
                </c:pt>
                <c:pt idx="11">
                  <c:v>6</c:v>
                </c:pt>
              </c:numCache>
            </c:numRef>
          </c:val>
        </c:ser>
        <c:dLbls>
          <c:showLegendKey val="0"/>
          <c:showVal val="0"/>
          <c:showCatName val="0"/>
          <c:showSerName val="0"/>
          <c:showPercent val="0"/>
          <c:showBubbleSize val="0"/>
        </c:dLbls>
        <c:gapWidth val="150"/>
        <c:axId val="91736320"/>
        <c:axId val="91742208"/>
      </c:barChart>
      <c:catAx>
        <c:axId val="91736320"/>
        <c:scaling>
          <c:orientation val="minMax"/>
        </c:scaling>
        <c:delete val="0"/>
        <c:axPos val="b"/>
        <c:majorTickMark val="out"/>
        <c:minorTickMark val="none"/>
        <c:tickLblPos val="nextTo"/>
        <c:txPr>
          <a:bodyPr rot="-5400000" vert="horz"/>
          <a:lstStyle/>
          <a:p>
            <a:pPr>
              <a:defRPr sz="1100"/>
            </a:pPr>
            <a:endParaRPr lang="zh-TW"/>
          </a:p>
        </c:txPr>
        <c:crossAx val="91742208"/>
        <c:crosses val="autoZero"/>
        <c:auto val="1"/>
        <c:lblAlgn val="ctr"/>
        <c:lblOffset val="100"/>
        <c:noMultiLvlLbl val="0"/>
      </c:catAx>
      <c:valAx>
        <c:axId val="91742208"/>
        <c:scaling>
          <c:orientation val="minMax"/>
          <c:max val="8"/>
          <c:min val="0"/>
        </c:scaling>
        <c:delete val="0"/>
        <c:axPos val="l"/>
        <c:majorGridlines/>
        <c:title>
          <c:tx>
            <c:rich>
              <a:bodyPr rot="0" vert="horz"/>
              <a:lstStyle/>
              <a:p>
                <a:pPr>
                  <a:defRPr/>
                </a:pPr>
                <a:r>
                  <a:rPr lang="en-US" altLang="zh-TW"/>
                  <a:t>mg/L</a:t>
                </a:r>
                <a:endParaRPr lang="zh-TW" altLang="en-US"/>
              </a:p>
            </c:rich>
          </c:tx>
          <c:layout>
            <c:manualLayout>
              <c:xMode val="edge"/>
              <c:yMode val="edge"/>
              <c:x val="5.4700854700854701E-3"/>
              <c:y val="1.8541243665296539E-2"/>
            </c:manualLayout>
          </c:layout>
          <c:overlay val="0"/>
        </c:title>
        <c:numFmt formatCode="0.0" sourceLinked="1"/>
        <c:majorTickMark val="out"/>
        <c:minorTickMark val="none"/>
        <c:tickLblPos val="nextTo"/>
        <c:txPr>
          <a:bodyPr/>
          <a:lstStyle/>
          <a:p>
            <a:pPr>
              <a:defRPr sz="1200"/>
            </a:pPr>
            <a:endParaRPr lang="zh-TW"/>
          </a:p>
        </c:txPr>
        <c:crossAx val="91736320"/>
        <c:crosses val="autoZero"/>
        <c:crossBetween val="between"/>
        <c:majorUnit val="2"/>
      </c:valAx>
    </c:plotArea>
    <c:legend>
      <c:legendPos val="r"/>
      <c:layout>
        <c:manualLayout>
          <c:xMode val="edge"/>
          <c:yMode val="edge"/>
          <c:x val="0.68739856276832767"/>
          <c:y val="5.2167070393781871E-2"/>
          <c:w val="0.18867003508136934"/>
          <c:h val="8.1366514423102471E-2"/>
        </c:manualLayout>
      </c:layout>
      <c:overlay val="0"/>
      <c:txPr>
        <a:bodyPr/>
        <a:lstStyle/>
        <a:p>
          <a:pPr>
            <a:defRPr sz="1000"/>
          </a:pPr>
          <a:endParaRPr lang="zh-TW"/>
        </a:p>
      </c:txPr>
    </c:legend>
    <c:plotVisOnly val="1"/>
    <c:dispBlanksAs val="gap"/>
    <c:showDLblsOverMax val="0"/>
  </c:chart>
  <c:txPr>
    <a:bodyPr/>
    <a:lstStyle/>
    <a:p>
      <a:pPr>
        <a:defRPr sz="16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7B635-CCC8-4099-A1EE-CB965552CD8B}"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zh-TW" altLang="en-US"/>
        </a:p>
      </dgm:t>
    </dgm:pt>
    <dgm:pt modelId="{36A664C4-CB53-4003-84CB-3EF9B97B3C28}">
      <dgm:prSet phldrT="[文字]" custT="1"/>
      <dgm:spPr/>
      <dgm:t>
        <a:bodyPr/>
        <a:lstStyle/>
        <a:p>
          <a:r>
            <a:rPr lang="zh-TW" altLang="zh-TW" sz="2000" b="1" dirty="0" smtClean="0">
              <a:latin typeface="Times New Roman" pitchFamily="18" charset="0"/>
              <a:ea typeface="標楷體" pitchFamily="65" charset="-120"/>
              <a:cs typeface="Times New Roman" pitchFamily="18" charset="0"/>
            </a:rPr>
            <a:t>自我診斷方法</a:t>
          </a:r>
          <a:r>
            <a:rPr lang="en-US" altLang="zh-TW" sz="1600" b="1" dirty="0" smtClean="0">
              <a:latin typeface="Times New Roman" pitchFamily="18" charset="0"/>
              <a:ea typeface="標楷體" pitchFamily="65" charset="-120"/>
              <a:cs typeface="Times New Roman" pitchFamily="18" charset="0"/>
            </a:rPr>
            <a:t/>
          </a:r>
          <a:br>
            <a:rPr lang="en-US" altLang="zh-TW" sz="1600" b="1" dirty="0" smtClean="0">
              <a:latin typeface="Times New Roman" pitchFamily="18" charset="0"/>
              <a:ea typeface="標楷體" pitchFamily="65" charset="-120"/>
              <a:cs typeface="Times New Roman" pitchFamily="18" charset="0"/>
            </a:rPr>
          </a:br>
          <a:r>
            <a:rPr lang="en-US" altLang="zh-TW" sz="1400" dirty="0" smtClean="0">
              <a:latin typeface="Times New Roman" pitchFamily="18" charset="0"/>
              <a:ea typeface="標楷體" pitchFamily="65" charset="-120"/>
              <a:cs typeface="Times New Roman" pitchFamily="18" charset="0"/>
            </a:rPr>
            <a:t>(Self Diagnosis</a:t>
          </a:r>
          <a:br>
            <a:rPr lang="en-US" altLang="zh-TW" sz="1400" dirty="0" smtClean="0">
              <a:latin typeface="Times New Roman" pitchFamily="18" charset="0"/>
              <a:ea typeface="標楷體" pitchFamily="65" charset="-120"/>
              <a:cs typeface="Times New Roman" pitchFamily="18" charset="0"/>
            </a:rPr>
          </a:br>
          <a:r>
            <a:rPr lang="en-US" altLang="zh-TW" sz="1400" dirty="0" smtClean="0">
              <a:latin typeface="Times New Roman" pitchFamily="18" charset="0"/>
              <a:ea typeface="標楷體" pitchFamily="65" charset="-120"/>
              <a:cs typeface="Times New Roman" pitchFamily="18" charset="0"/>
            </a:rPr>
            <a:t> Method, SDM</a:t>
          </a:r>
          <a:r>
            <a:rPr lang="en-US" altLang="zh-TW" sz="1600" dirty="0" smtClean="0">
              <a:latin typeface="Times New Roman" pitchFamily="18" charset="0"/>
              <a:ea typeface="標楷體" pitchFamily="65" charset="-120"/>
              <a:cs typeface="Times New Roman" pitchFamily="18" charset="0"/>
            </a:rPr>
            <a:t>)</a:t>
          </a:r>
          <a:endParaRPr lang="zh-TW" altLang="en-US" sz="1600" dirty="0">
            <a:latin typeface="Times New Roman" pitchFamily="18" charset="0"/>
            <a:ea typeface="標楷體" pitchFamily="65" charset="-120"/>
            <a:cs typeface="Times New Roman" pitchFamily="18" charset="0"/>
          </a:endParaRPr>
        </a:p>
      </dgm:t>
    </dgm:pt>
    <dgm:pt modelId="{EAB11769-5D7B-460B-8507-7193E13BFF84}" type="parTrans" cxnId="{2DA88CD0-85E0-493A-998F-48054683788C}">
      <dgm:prSet/>
      <dgm:spPr/>
      <dgm:t>
        <a:bodyPr/>
        <a:lstStyle/>
        <a:p>
          <a:endParaRPr lang="zh-TW" altLang="en-US" sz="1400"/>
        </a:p>
      </dgm:t>
    </dgm:pt>
    <dgm:pt modelId="{AAC0281C-FF6C-40E5-AB8E-E0B0A81B1310}" type="sibTrans" cxnId="{2DA88CD0-85E0-493A-998F-48054683788C}">
      <dgm:prSet custT="1"/>
      <dgm:spPr/>
      <dgm:t>
        <a:bodyPr/>
        <a:lstStyle/>
        <a:p>
          <a:endParaRPr lang="zh-TW" altLang="en-US" sz="1600"/>
        </a:p>
      </dgm:t>
    </dgm:pt>
    <dgm:pt modelId="{0014B10D-7BC6-4E2B-8198-8E7C0850A2FA}">
      <dgm:prSet phldrT="[文字]" custT="1"/>
      <dgm:spPr/>
      <dgm:t>
        <a:bodyPr/>
        <a:lstStyle/>
        <a:p>
          <a:r>
            <a:rPr lang="en-US" altLang="zh-TW" sz="2000" b="1" dirty="0" smtClean="0">
              <a:latin typeface="Times New Roman" pitchFamily="18" charset="0"/>
              <a:ea typeface="標楷體" pitchFamily="65" charset="-120"/>
              <a:cs typeface="Times New Roman" pitchFamily="18" charset="0"/>
            </a:rPr>
            <a:t>PERS</a:t>
          </a:r>
          <a:r>
            <a:rPr lang="zh-TW" altLang="zh-TW" sz="2000" b="1" dirty="0" smtClean="0">
              <a:latin typeface="Times New Roman" pitchFamily="18" charset="0"/>
              <a:ea typeface="標楷體" pitchFamily="65" charset="-120"/>
              <a:cs typeface="Times New Roman" pitchFamily="18" charset="0"/>
            </a:rPr>
            <a:t>認證申請</a:t>
          </a:r>
          <a:endParaRPr lang="zh-TW" altLang="en-US" sz="2000" b="1" dirty="0">
            <a:latin typeface="Times New Roman" pitchFamily="18" charset="0"/>
            <a:ea typeface="標楷體" pitchFamily="65" charset="-120"/>
            <a:cs typeface="Times New Roman" pitchFamily="18" charset="0"/>
          </a:endParaRPr>
        </a:p>
      </dgm:t>
    </dgm:pt>
    <dgm:pt modelId="{FF7CE610-8746-4502-B1C8-BFA36D142F02}" type="parTrans" cxnId="{42AEFE2B-954C-4E7D-A791-260263096B59}">
      <dgm:prSet/>
      <dgm:spPr/>
      <dgm:t>
        <a:bodyPr/>
        <a:lstStyle/>
        <a:p>
          <a:endParaRPr lang="zh-TW" altLang="en-US" sz="1400"/>
        </a:p>
      </dgm:t>
    </dgm:pt>
    <dgm:pt modelId="{0AF72DDB-8170-4C4F-BD67-73CE5F7FF503}" type="sibTrans" cxnId="{42AEFE2B-954C-4E7D-A791-260263096B59}">
      <dgm:prSet custT="1"/>
      <dgm:spPr/>
      <dgm:t>
        <a:bodyPr/>
        <a:lstStyle/>
        <a:p>
          <a:endParaRPr lang="zh-TW" altLang="en-US" sz="1600"/>
        </a:p>
      </dgm:t>
    </dgm:pt>
    <dgm:pt modelId="{10243625-64D3-4C76-889A-3DD78F5907DE}">
      <dgm:prSet phldrT="[文字]" custT="1"/>
      <dgm:spPr/>
      <dgm:t>
        <a:bodyPr/>
        <a:lstStyle/>
        <a:p>
          <a:r>
            <a:rPr lang="zh-TW" altLang="zh-TW" sz="2000" b="1" dirty="0" smtClean="0">
              <a:latin typeface="Times New Roman" pitchFamily="18" charset="0"/>
              <a:ea typeface="標楷體" pitchFamily="65" charset="-120"/>
              <a:cs typeface="Times New Roman" pitchFamily="18" charset="0"/>
            </a:rPr>
            <a:t>取得</a:t>
          </a:r>
          <a:r>
            <a:rPr lang="en-US" altLang="zh-TW" sz="2000" b="1" dirty="0" err="1" smtClean="0">
              <a:latin typeface="Times New Roman" pitchFamily="18" charset="0"/>
              <a:ea typeface="標楷體" pitchFamily="65" charset="-120"/>
              <a:cs typeface="Times New Roman" pitchFamily="18" charset="0"/>
            </a:rPr>
            <a:t>EcoPort</a:t>
          </a:r>
          <a:r>
            <a:rPr lang="en-US" altLang="zh-TW" sz="2000" b="1" dirty="0" smtClean="0">
              <a:latin typeface="Times New Roman" pitchFamily="18" charset="0"/>
              <a:ea typeface="標楷體" pitchFamily="65" charset="-120"/>
              <a:cs typeface="Times New Roman" pitchFamily="18" charset="0"/>
            </a:rPr>
            <a:t/>
          </a:r>
          <a:br>
            <a:rPr lang="en-US" altLang="zh-TW" sz="2000" b="1" dirty="0" smtClean="0">
              <a:latin typeface="Times New Roman" pitchFamily="18" charset="0"/>
              <a:ea typeface="標楷體" pitchFamily="65" charset="-120"/>
              <a:cs typeface="Times New Roman" pitchFamily="18" charset="0"/>
            </a:rPr>
          </a:br>
          <a:r>
            <a:rPr lang="zh-TW" altLang="zh-TW" sz="2000" b="1" dirty="0" smtClean="0">
              <a:latin typeface="Times New Roman" pitchFamily="18" charset="0"/>
              <a:ea typeface="標楷體" pitchFamily="65" charset="-120"/>
              <a:cs typeface="Times New Roman" pitchFamily="18" charset="0"/>
            </a:rPr>
            <a:t>認證</a:t>
          </a:r>
          <a:endParaRPr lang="zh-TW" altLang="en-US" sz="2000" b="1" dirty="0">
            <a:latin typeface="Times New Roman" pitchFamily="18" charset="0"/>
            <a:ea typeface="標楷體" pitchFamily="65" charset="-120"/>
            <a:cs typeface="Times New Roman" pitchFamily="18" charset="0"/>
          </a:endParaRPr>
        </a:p>
      </dgm:t>
    </dgm:pt>
    <dgm:pt modelId="{F376B4D2-7A50-4954-9717-1C5EAF82F626}" type="parTrans" cxnId="{21F40477-4CAB-405E-B617-0D8DE08E8CAF}">
      <dgm:prSet/>
      <dgm:spPr/>
      <dgm:t>
        <a:bodyPr/>
        <a:lstStyle/>
        <a:p>
          <a:endParaRPr lang="zh-TW" altLang="en-US" sz="1400"/>
        </a:p>
      </dgm:t>
    </dgm:pt>
    <dgm:pt modelId="{B87E5FFC-108E-4959-BD8B-39A13AB04F8A}" type="sibTrans" cxnId="{21F40477-4CAB-405E-B617-0D8DE08E8CAF}">
      <dgm:prSet/>
      <dgm:spPr/>
      <dgm:t>
        <a:bodyPr/>
        <a:lstStyle/>
        <a:p>
          <a:endParaRPr lang="zh-TW" altLang="en-US" sz="1400"/>
        </a:p>
      </dgm:t>
    </dgm:pt>
    <dgm:pt modelId="{25B709B4-C1D5-4538-AE00-B422BA808915}" type="pres">
      <dgm:prSet presAssocID="{8827B635-CCC8-4099-A1EE-CB965552CD8B}" presName="Name0" presStyleCnt="0">
        <dgm:presLayoutVars>
          <dgm:dir/>
          <dgm:resizeHandles val="exact"/>
        </dgm:presLayoutVars>
      </dgm:prSet>
      <dgm:spPr/>
      <dgm:t>
        <a:bodyPr/>
        <a:lstStyle/>
        <a:p>
          <a:endParaRPr lang="zh-TW" altLang="en-US"/>
        </a:p>
      </dgm:t>
    </dgm:pt>
    <dgm:pt modelId="{E74E0C90-BE0B-43CF-BA53-BB6D8A2484B4}" type="pres">
      <dgm:prSet presAssocID="{36A664C4-CB53-4003-84CB-3EF9B97B3C28}" presName="node" presStyleLbl="node1" presStyleIdx="0" presStyleCnt="3">
        <dgm:presLayoutVars>
          <dgm:bulletEnabled val="1"/>
        </dgm:presLayoutVars>
      </dgm:prSet>
      <dgm:spPr/>
      <dgm:t>
        <a:bodyPr/>
        <a:lstStyle/>
        <a:p>
          <a:endParaRPr lang="zh-TW" altLang="en-US"/>
        </a:p>
      </dgm:t>
    </dgm:pt>
    <dgm:pt modelId="{3342081C-D1C5-4694-A46E-15756C9FAEA0}" type="pres">
      <dgm:prSet presAssocID="{AAC0281C-FF6C-40E5-AB8E-E0B0A81B1310}" presName="sibTrans" presStyleLbl="sibTrans2D1" presStyleIdx="0" presStyleCnt="2"/>
      <dgm:spPr/>
      <dgm:t>
        <a:bodyPr/>
        <a:lstStyle/>
        <a:p>
          <a:endParaRPr lang="zh-TW" altLang="en-US"/>
        </a:p>
      </dgm:t>
    </dgm:pt>
    <dgm:pt modelId="{C6AABEA2-CA43-4B29-A3B6-39488F9720D4}" type="pres">
      <dgm:prSet presAssocID="{AAC0281C-FF6C-40E5-AB8E-E0B0A81B1310}" presName="connectorText" presStyleLbl="sibTrans2D1" presStyleIdx="0" presStyleCnt="2"/>
      <dgm:spPr/>
      <dgm:t>
        <a:bodyPr/>
        <a:lstStyle/>
        <a:p>
          <a:endParaRPr lang="zh-TW" altLang="en-US"/>
        </a:p>
      </dgm:t>
    </dgm:pt>
    <dgm:pt modelId="{5DCC9885-71E0-49B5-988E-FD0103C6FBA2}" type="pres">
      <dgm:prSet presAssocID="{0014B10D-7BC6-4E2B-8198-8E7C0850A2FA}" presName="node" presStyleLbl="node1" presStyleIdx="1" presStyleCnt="3" custScaleX="103384">
        <dgm:presLayoutVars>
          <dgm:bulletEnabled val="1"/>
        </dgm:presLayoutVars>
      </dgm:prSet>
      <dgm:spPr/>
      <dgm:t>
        <a:bodyPr/>
        <a:lstStyle/>
        <a:p>
          <a:endParaRPr lang="zh-TW" altLang="en-US"/>
        </a:p>
      </dgm:t>
    </dgm:pt>
    <dgm:pt modelId="{C4781B7C-8A95-40E5-9A3E-011A091B4725}" type="pres">
      <dgm:prSet presAssocID="{0AF72DDB-8170-4C4F-BD67-73CE5F7FF503}" presName="sibTrans" presStyleLbl="sibTrans2D1" presStyleIdx="1" presStyleCnt="2"/>
      <dgm:spPr/>
      <dgm:t>
        <a:bodyPr/>
        <a:lstStyle/>
        <a:p>
          <a:endParaRPr lang="zh-TW" altLang="en-US"/>
        </a:p>
      </dgm:t>
    </dgm:pt>
    <dgm:pt modelId="{38933B88-F12F-4667-893D-6D1444CF8B38}" type="pres">
      <dgm:prSet presAssocID="{0AF72DDB-8170-4C4F-BD67-73CE5F7FF503}" presName="connectorText" presStyleLbl="sibTrans2D1" presStyleIdx="1" presStyleCnt="2"/>
      <dgm:spPr/>
      <dgm:t>
        <a:bodyPr/>
        <a:lstStyle/>
        <a:p>
          <a:endParaRPr lang="zh-TW" altLang="en-US"/>
        </a:p>
      </dgm:t>
    </dgm:pt>
    <dgm:pt modelId="{08BE8DC5-6760-4122-91EE-EAC26D87F190}" type="pres">
      <dgm:prSet presAssocID="{10243625-64D3-4C76-889A-3DD78F5907DE}" presName="node" presStyleLbl="node1" presStyleIdx="2" presStyleCnt="3">
        <dgm:presLayoutVars>
          <dgm:bulletEnabled val="1"/>
        </dgm:presLayoutVars>
      </dgm:prSet>
      <dgm:spPr/>
      <dgm:t>
        <a:bodyPr/>
        <a:lstStyle/>
        <a:p>
          <a:endParaRPr lang="zh-TW" altLang="en-US"/>
        </a:p>
      </dgm:t>
    </dgm:pt>
  </dgm:ptLst>
  <dgm:cxnLst>
    <dgm:cxn modelId="{D15A5972-AA1E-4C94-BE1D-1F2BF18CB586}" type="presOf" srcId="{AAC0281C-FF6C-40E5-AB8E-E0B0A81B1310}" destId="{C6AABEA2-CA43-4B29-A3B6-39488F9720D4}" srcOrd="1" destOrd="0" presId="urn:microsoft.com/office/officeart/2005/8/layout/process1"/>
    <dgm:cxn modelId="{42AEFE2B-954C-4E7D-A791-260263096B59}" srcId="{8827B635-CCC8-4099-A1EE-CB965552CD8B}" destId="{0014B10D-7BC6-4E2B-8198-8E7C0850A2FA}" srcOrd="1" destOrd="0" parTransId="{FF7CE610-8746-4502-B1C8-BFA36D142F02}" sibTransId="{0AF72DDB-8170-4C4F-BD67-73CE5F7FF503}"/>
    <dgm:cxn modelId="{06309141-612C-44B5-83FF-C08644E4BAE8}" type="presOf" srcId="{8827B635-CCC8-4099-A1EE-CB965552CD8B}" destId="{25B709B4-C1D5-4538-AE00-B422BA808915}" srcOrd="0" destOrd="0" presId="urn:microsoft.com/office/officeart/2005/8/layout/process1"/>
    <dgm:cxn modelId="{21F40477-4CAB-405E-B617-0D8DE08E8CAF}" srcId="{8827B635-CCC8-4099-A1EE-CB965552CD8B}" destId="{10243625-64D3-4C76-889A-3DD78F5907DE}" srcOrd="2" destOrd="0" parTransId="{F376B4D2-7A50-4954-9717-1C5EAF82F626}" sibTransId="{B87E5FFC-108E-4959-BD8B-39A13AB04F8A}"/>
    <dgm:cxn modelId="{D5EFC428-7A96-4249-8CF6-4B6675768C85}" type="presOf" srcId="{0AF72DDB-8170-4C4F-BD67-73CE5F7FF503}" destId="{38933B88-F12F-4667-893D-6D1444CF8B38}" srcOrd="1" destOrd="0" presId="urn:microsoft.com/office/officeart/2005/8/layout/process1"/>
    <dgm:cxn modelId="{17C8AD88-2DBD-46AA-9151-4BE5B7456BEA}" type="presOf" srcId="{0014B10D-7BC6-4E2B-8198-8E7C0850A2FA}" destId="{5DCC9885-71E0-49B5-988E-FD0103C6FBA2}" srcOrd="0" destOrd="0" presId="urn:microsoft.com/office/officeart/2005/8/layout/process1"/>
    <dgm:cxn modelId="{2DA88CD0-85E0-493A-998F-48054683788C}" srcId="{8827B635-CCC8-4099-A1EE-CB965552CD8B}" destId="{36A664C4-CB53-4003-84CB-3EF9B97B3C28}" srcOrd="0" destOrd="0" parTransId="{EAB11769-5D7B-460B-8507-7193E13BFF84}" sibTransId="{AAC0281C-FF6C-40E5-AB8E-E0B0A81B1310}"/>
    <dgm:cxn modelId="{CCFA03EA-C629-48FE-B085-8A35CEACB9B6}" type="presOf" srcId="{10243625-64D3-4C76-889A-3DD78F5907DE}" destId="{08BE8DC5-6760-4122-91EE-EAC26D87F190}" srcOrd="0" destOrd="0" presId="urn:microsoft.com/office/officeart/2005/8/layout/process1"/>
    <dgm:cxn modelId="{8B4FBF57-D868-4AF0-BB94-5EE93B0F44D2}" type="presOf" srcId="{AAC0281C-FF6C-40E5-AB8E-E0B0A81B1310}" destId="{3342081C-D1C5-4694-A46E-15756C9FAEA0}" srcOrd="0" destOrd="0" presId="urn:microsoft.com/office/officeart/2005/8/layout/process1"/>
    <dgm:cxn modelId="{5298BA3F-5CA5-47EA-BB5C-E7E8B8BC8387}" type="presOf" srcId="{0AF72DDB-8170-4C4F-BD67-73CE5F7FF503}" destId="{C4781B7C-8A95-40E5-9A3E-011A091B4725}" srcOrd="0" destOrd="0" presId="urn:microsoft.com/office/officeart/2005/8/layout/process1"/>
    <dgm:cxn modelId="{1843B9F3-2CAD-468B-9BD7-F5DA9D6C5EDF}" type="presOf" srcId="{36A664C4-CB53-4003-84CB-3EF9B97B3C28}" destId="{E74E0C90-BE0B-43CF-BA53-BB6D8A2484B4}" srcOrd="0" destOrd="0" presId="urn:microsoft.com/office/officeart/2005/8/layout/process1"/>
    <dgm:cxn modelId="{1EABB29A-EF44-4EE0-9A9C-D9946E6688E2}" type="presParOf" srcId="{25B709B4-C1D5-4538-AE00-B422BA808915}" destId="{E74E0C90-BE0B-43CF-BA53-BB6D8A2484B4}" srcOrd="0" destOrd="0" presId="urn:microsoft.com/office/officeart/2005/8/layout/process1"/>
    <dgm:cxn modelId="{7C385560-3AB4-42CA-8E3B-7784E9DD2860}" type="presParOf" srcId="{25B709B4-C1D5-4538-AE00-B422BA808915}" destId="{3342081C-D1C5-4694-A46E-15756C9FAEA0}" srcOrd="1" destOrd="0" presId="urn:microsoft.com/office/officeart/2005/8/layout/process1"/>
    <dgm:cxn modelId="{F7CC6072-1129-4FA4-8FA9-4BCD8D9C2D7A}" type="presParOf" srcId="{3342081C-D1C5-4694-A46E-15756C9FAEA0}" destId="{C6AABEA2-CA43-4B29-A3B6-39488F9720D4}" srcOrd="0" destOrd="0" presId="urn:microsoft.com/office/officeart/2005/8/layout/process1"/>
    <dgm:cxn modelId="{BF643D4C-BC55-4E9E-BA71-113F92C65794}" type="presParOf" srcId="{25B709B4-C1D5-4538-AE00-B422BA808915}" destId="{5DCC9885-71E0-49B5-988E-FD0103C6FBA2}" srcOrd="2" destOrd="0" presId="urn:microsoft.com/office/officeart/2005/8/layout/process1"/>
    <dgm:cxn modelId="{DB2CF146-765E-4822-986D-7E92433C7D1F}" type="presParOf" srcId="{25B709B4-C1D5-4538-AE00-B422BA808915}" destId="{C4781B7C-8A95-40E5-9A3E-011A091B4725}" srcOrd="3" destOrd="0" presId="urn:microsoft.com/office/officeart/2005/8/layout/process1"/>
    <dgm:cxn modelId="{1AFB997E-91CF-4FAC-A6B6-68721FABDEDA}" type="presParOf" srcId="{C4781B7C-8A95-40E5-9A3E-011A091B4725}" destId="{38933B88-F12F-4667-893D-6D1444CF8B38}" srcOrd="0" destOrd="0" presId="urn:microsoft.com/office/officeart/2005/8/layout/process1"/>
    <dgm:cxn modelId="{2F0D35D3-03AD-4B43-AF22-2E8FFFBF87B7}" type="presParOf" srcId="{25B709B4-C1D5-4538-AE00-B422BA808915}" destId="{08BE8DC5-6760-4122-91EE-EAC26D87F19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0.09782</cdr:x>
      <cdr:y>0.31006</cdr:y>
    </cdr:from>
    <cdr:to>
      <cdr:x>0.86573</cdr:x>
      <cdr:y>0.31006</cdr:y>
    </cdr:to>
    <cdr:cxnSp macro="">
      <cdr:nvCxnSpPr>
        <cdr:cNvPr id="3" name="直線接點 2"/>
        <cdr:cNvCxnSpPr/>
      </cdr:nvCxnSpPr>
      <cdr:spPr>
        <a:xfrm xmlns:a="http://schemas.openxmlformats.org/drawingml/2006/main">
          <a:off x="624736" y="1191690"/>
          <a:ext cx="4904478" cy="0"/>
        </a:xfrm>
        <a:prstGeom xmlns:a="http://schemas.openxmlformats.org/drawingml/2006/main" prst="line">
          <a:avLst/>
        </a:prstGeom>
        <a:ln xmlns:a="http://schemas.openxmlformats.org/drawingml/2006/main" w="28575">
          <a:solidFill>
            <a:schemeClr val="tx2">
              <a:lumMod val="60000"/>
              <a:lumOff val="4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0.09997</cdr:x>
      <cdr:y>0.38382</cdr:y>
    </cdr:from>
    <cdr:to>
      <cdr:x>0.86788</cdr:x>
      <cdr:y>0.38382</cdr:y>
    </cdr:to>
    <cdr:cxnSp macro="">
      <cdr:nvCxnSpPr>
        <cdr:cNvPr id="4" name="直線接點 3"/>
        <cdr:cNvCxnSpPr/>
      </cdr:nvCxnSpPr>
      <cdr:spPr>
        <a:xfrm xmlns:a="http://schemas.openxmlformats.org/drawingml/2006/main">
          <a:off x="638463" y="1475201"/>
          <a:ext cx="4904477" cy="0"/>
        </a:xfrm>
        <a:prstGeom xmlns:a="http://schemas.openxmlformats.org/drawingml/2006/main" prst="line">
          <a:avLst/>
        </a:prstGeom>
        <a:ln xmlns:a="http://schemas.openxmlformats.org/drawingml/2006/main" w="28575">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0.10023</cdr:x>
      <cdr:y>0.42108</cdr:y>
    </cdr:from>
    <cdr:to>
      <cdr:x>0.86814</cdr:x>
      <cdr:y>0.42108</cdr:y>
    </cdr:to>
    <cdr:cxnSp macro="">
      <cdr:nvCxnSpPr>
        <cdr:cNvPr id="5" name="直線接點 4"/>
        <cdr:cNvCxnSpPr/>
      </cdr:nvCxnSpPr>
      <cdr:spPr>
        <a:xfrm xmlns:a="http://schemas.openxmlformats.org/drawingml/2006/main">
          <a:off x="640124" y="1618409"/>
          <a:ext cx="4904477" cy="0"/>
        </a:xfrm>
        <a:prstGeom xmlns:a="http://schemas.openxmlformats.org/drawingml/2006/main" prst="line">
          <a:avLst/>
        </a:prstGeom>
        <a:ln xmlns:a="http://schemas.openxmlformats.org/drawingml/2006/main" w="28575">
          <a:solidFill>
            <a:srgbClr val="92D05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0.0891</cdr:x>
      <cdr:y>0.29193</cdr:y>
    </cdr:from>
    <cdr:to>
      <cdr:x>0.85983</cdr:x>
      <cdr:y>0.29193</cdr:y>
    </cdr:to>
    <cdr:cxnSp macro="">
      <cdr:nvCxnSpPr>
        <cdr:cNvPr id="3" name="直線接點 2"/>
        <cdr:cNvCxnSpPr/>
      </cdr:nvCxnSpPr>
      <cdr:spPr>
        <a:xfrm xmlns:a="http://schemas.openxmlformats.org/drawingml/2006/main">
          <a:off x="557099" y="1126053"/>
          <a:ext cx="4819182" cy="0"/>
        </a:xfrm>
        <a:prstGeom xmlns:a="http://schemas.openxmlformats.org/drawingml/2006/main" prst="line">
          <a:avLst/>
        </a:prstGeom>
        <a:ln xmlns:a="http://schemas.openxmlformats.org/drawingml/2006/main">
          <a:solidFill>
            <a:srgbClr val="0070C0"/>
          </a:solidFill>
          <a:prstDash val="sysDash"/>
        </a:ln>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dr:relSizeAnchor xmlns:cdr="http://schemas.openxmlformats.org/drawingml/2006/chartDrawing">
    <cdr:from>
      <cdr:x>0.09242</cdr:x>
      <cdr:y>0.30148</cdr:y>
    </cdr:from>
    <cdr:to>
      <cdr:x>0.86315</cdr:x>
      <cdr:y>0.30148</cdr:y>
    </cdr:to>
    <cdr:cxnSp macro="">
      <cdr:nvCxnSpPr>
        <cdr:cNvPr id="4" name="直線接點 3"/>
        <cdr:cNvCxnSpPr/>
      </cdr:nvCxnSpPr>
      <cdr:spPr>
        <a:xfrm xmlns:a="http://schemas.openxmlformats.org/drawingml/2006/main">
          <a:off x="577878" y="1162875"/>
          <a:ext cx="4819182" cy="0"/>
        </a:xfrm>
        <a:prstGeom xmlns:a="http://schemas.openxmlformats.org/drawingml/2006/main" prst="line">
          <a:avLst/>
        </a:prstGeom>
        <a:ln xmlns:a="http://schemas.openxmlformats.org/drawingml/2006/main">
          <a:solidFill>
            <a:srgbClr val="C00000"/>
          </a:solidFill>
          <a:prstDash val="sysDot"/>
        </a:ln>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dr:relSizeAnchor xmlns:cdr="http://schemas.openxmlformats.org/drawingml/2006/chartDrawing">
    <cdr:from>
      <cdr:x>0.09099</cdr:x>
      <cdr:y>0.31641</cdr:y>
    </cdr:from>
    <cdr:to>
      <cdr:x>0.86172</cdr:x>
      <cdr:y>0.31641</cdr:y>
    </cdr:to>
    <cdr:cxnSp macro="">
      <cdr:nvCxnSpPr>
        <cdr:cNvPr id="5" name="直線接點 4"/>
        <cdr:cNvCxnSpPr/>
      </cdr:nvCxnSpPr>
      <cdr:spPr>
        <a:xfrm xmlns:a="http://schemas.openxmlformats.org/drawingml/2006/main">
          <a:off x="537265" y="1093634"/>
          <a:ext cx="4550895" cy="0"/>
        </a:xfrm>
        <a:prstGeom xmlns:a="http://schemas.openxmlformats.org/drawingml/2006/main" prst="line">
          <a:avLst/>
        </a:prstGeom>
        <a:ln xmlns:a="http://schemas.openxmlformats.org/drawingml/2006/main">
          <a:solidFill>
            <a:srgbClr val="00B050"/>
          </a:solidFill>
          <a:prstDash val="sysDot"/>
        </a:ln>
      </cdr:spPr>
      <cdr:style>
        <a:lnRef xmlns:a="http://schemas.openxmlformats.org/drawingml/2006/main" idx="2">
          <a:schemeClr val="accent5"/>
        </a:lnRef>
        <a:fillRef xmlns:a="http://schemas.openxmlformats.org/drawingml/2006/main" idx="0">
          <a:schemeClr val="accent5"/>
        </a:fillRef>
        <a:effectRef xmlns:a="http://schemas.openxmlformats.org/drawingml/2006/main" idx="1">
          <a:schemeClr val="accent5"/>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8" y="0"/>
            <a:ext cx="2946942" cy="494110"/>
          </a:xfrm>
          <a:prstGeom prst="rect">
            <a:avLst/>
          </a:prstGeom>
          <a:noFill/>
          <a:ln w="9525">
            <a:noFill/>
            <a:miter lim="800000"/>
            <a:headEnd/>
            <a:tailEnd/>
          </a:ln>
          <a:effectLst/>
        </p:spPr>
        <p:txBody>
          <a:bodyPr vert="horz" wrap="square" lIns="91349" tIns="45670" rIns="91349" bIns="45670" numCol="1" anchor="t" anchorCtr="0" compatLnSpc="1">
            <a:prstTxWarp prst="textNoShape">
              <a:avLst/>
            </a:prstTxWarp>
          </a:bodyPr>
          <a:lstStyle>
            <a:lvl1pPr algn="l" defTabSz="914084" eaLnBrk="0" hangingPunct="0">
              <a:defRPr sz="1200">
                <a:solidFill>
                  <a:schemeClr val="tx1"/>
                </a:solidFill>
              </a:defRPr>
            </a:lvl1pPr>
          </a:lstStyle>
          <a:p>
            <a:pPr>
              <a:defRPr/>
            </a:pPr>
            <a:endParaRPr lang="en-US" altLang="zh-TW"/>
          </a:p>
        </p:txBody>
      </p:sp>
      <p:sp>
        <p:nvSpPr>
          <p:cNvPr id="31747" name="Rectangle 3"/>
          <p:cNvSpPr>
            <a:spLocks noGrp="1" noChangeArrowheads="1"/>
          </p:cNvSpPr>
          <p:nvPr>
            <p:ph type="dt" sz="quarter" idx="1"/>
          </p:nvPr>
        </p:nvSpPr>
        <p:spPr bwMode="auto">
          <a:xfrm>
            <a:off x="3849139" y="0"/>
            <a:ext cx="2946942" cy="494110"/>
          </a:xfrm>
          <a:prstGeom prst="rect">
            <a:avLst/>
          </a:prstGeom>
          <a:noFill/>
          <a:ln w="9525">
            <a:noFill/>
            <a:miter lim="800000"/>
            <a:headEnd/>
            <a:tailEnd/>
          </a:ln>
          <a:effectLst/>
        </p:spPr>
        <p:txBody>
          <a:bodyPr vert="horz" wrap="square" lIns="91349" tIns="45670" rIns="91349" bIns="45670" numCol="1" anchor="t" anchorCtr="0" compatLnSpc="1">
            <a:prstTxWarp prst="textNoShape">
              <a:avLst/>
            </a:prstTxWarp>
          </a:bodyPr>
          <a:lstStyle>
            <a:lvl1pPr algn="r" defTabSz="914084" eaLnBrk="0" hangingPunct="0">
              <a:defRPr sz="1200">
                <a:solidFill>
                  <a:schemeClr val="tx1"/>
                </a:solidFill>
              </a:defRPr>
            </a:lvl1pPr>
          </a:lstStyle>
          <a:p>
            <a:pPr>
              <a:defRPr/>
            </a:pPr>
            <a:fld id="{52C95F31-4F69-4575-9B84-4B6544C3A46A}" type="datetimeFigureOut">
              <a:rPr lang="zh-TW" altLang="en-US"/>
              <a:pPr>
                <a:defRPr/>
              </a:pPr>
              <a:t>2015/6/15</a:t>
            </a:fld>
            <a:endParaRPr lang="en-US" altLang="zh-TW"/>
          </a:p>
        </p:txBody>
      </p:sp>
      <p:sp>
        <p:nvSpPr>
          <p:cNvPr id="31748" name="Rectangle 4"/>
          <p:cNvSpPr>
            <a:spLocks noGrp="1" noChangeArrowheads="1"/>
          </p:cNvSpPr>
          <p:nvPr>
            <p:ph type="ftr" sz="quarter" idx="2"/>
          </p:nvPr>
        </p:nvSpPr>
        <p:spPr bwMode="auto">
          <a:xfrm>
            <a:off x="8" y="9378559"/>
            <a:ext cx="2946942" cy="494109"/>
          </a:xfrm>
          <a:prstGeom prst="rect">
            <a:avLst/>
          </a:prstGeom>
          <a:noFill/>
          <a:ln w="9525">
            <a:noFill/>
            <a:miter lim="800000"/>
            <a:headEnd/>
            <a:tailEnd/>
          </a:ln>
          <a:effectLst/>
        </p:spPr>
        <p:txBody>
          <a:bodyPr vert="horz" wrap="square" lIns="91349" tIns="45670" rIns="91349" bIns="45670" numCol="1" anchor="b" anchorCtr="0" compatLnSpc="1">
            <a:prstTxWarp prst="textNoShape">
              <a:avLst/>
            </a:prstTxWarp>
          </a:bodyPr>
          <a:lstStyle>
            <a:lvl1pPr algn="l" defTabSz="914084" eaLnBrk="0" hangingPunct="0">
              <a:defRPr sz="1200">
                <a:solidFill>
                  <a:schemeClr val="tx1"/>
                </a:solidFill>
              </a:defRPr>
            </a:lvl1pPr>
          </a:lstStyle>
          <a:p>
            <a:pPr>
              <a:defRPr/>
            </a:pPr>
            <a:endParaRPr lang="en-US" altLang="zh-TW"/>
          </a:p>
        </p:txBody>
      </p:sp>
      <p:sp>
        <p:nvSpPr>
          <p:cNvPr id="31749" name="Rectangle 5"/>
          <p:cNvSpPr>
            <a:spLocks noGrp="1" noChangeArrowheads="1"/>
          </p:cNvSpPr>
          <p:nvPr>
            <p:ph type="sldNum" sz="quarter" idx="3"/>
          </p:nvPr>
        </p:nvSpPr>
        <p:spPr bwMode="auto">
          <a:xfrm>
            <a:off x="3849139" y="9378559"/>
            <a:ext cx="2946942" cy="494109"/>
          </a:xfrm>
          <a:prstGeom prst="rect">
            <a:avLst/>
          </a:prstGeom>
          <a:noFill/>
          <a:ln w="9525">
            <a:noFill/>
            <a:miter lim="800000"/>
            <a:headEnd/>
            <a:tailEnd/>
          </a:ln>
          <a:effectLst/>
        </p:spPr>
        <p:txBody>
          <a:bodyPr vert="horz" wrap="square" lIns="91349" tIns="45670" rIns="91349" bIns="45670" numCol="1" anchor="b" anchorCtr="0" compatLnSpc="1">
            <a:prstTxWarp prst="textNoShape">
              <a:avLst/>
            </a:prstTxWarp>
          </a:bodyPr>
          <a:lstStyle>
            <a:lvl1pPr algn="r" defTabSz="914084" eaLnBrk="0" hangingPunct="0">
              <a:defRPr sz="1200">
                <a:solidFill>
                  <a:schemeClr val="tx1"/>
                </a:solidFill>
              </a:defRPr>
            </a:lvl1pPr>
          </a:lstStyle>
          <a:p>
            <a:pPr>
              <a:defRPr/>
            </a:pPr>
            <a:fld id="{2E971CBF-B924-4825-B244-CE6D00A38C8F}" type="slidenum">
              <a:rPr lang="zh-TW" altLang="en-US"/>
              <a:pPr>
                <a:defRPr/>
              </a:pPr>
              <a:t>‹#›</a:t>
            </a:fld>
            <a:endParaRPr lang="en-US" altLang="zh-TW"/>
          </a:p>
        </p:txBody>
      </p:sp>
    </p:spTree>
    <p:extLst>
      <p:ext uri="{BB962C8B-B14F-4D97-AF65-F5344CB8AC3E}">
        <p14:creationId xmlns:p14="http://schemas.microsoft.com/office/powerpoint/2010/main" val="324957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8" y="0"/>
            <a:ext cx="2946942" cy="494110"/>
          </a:xfrm>
          <a:prstGeom prst="rect">
            <a:avLst/>
          </a:prstGeom>
          <a:noFill/>
          <a:ln w="9525">
            <a:noFill/>
            <a:miter lim="800000"/>
            <a:headEnd/>
            <a:tailEnd/>
          </a:ln>
          <a:effectLst/>
        </p:spPr>
        <p:txBody>
          <a:bodyPr vert="horz" wrap="square" lIns="91998" tIns="45994" rIns="91998" bIns="45994" numCol="1" anchor="t" anchorCtr="0" compatLnSpc="1">
            <a:prstTxWarp prst="textNoShape">
              <a:avLst/>
            </a:prstTxWarp>
          </a:bodyPr>
          <a:lstStyle>
            <a:lvl1pPr algn="l" defTabSz="914084">
              <a:defRPr sz="1200">
                <a:solidFill>
                  <a:schemeClr val="tx1"/>
                </a:solidFill>
              </a:defRPr>
            </a:lvl1pPr>
          </a:lstStyle>
          <a:p>
            <a:pPr>
              <a:defRPr/>
            </a:pPr>
            <a:endParaRPr lang="en-US" altLang="zh-TW"/>
          </a:p>
        </p:txBody>
      </p:sp>
      <p:sp>
        <p:nvSpPr>
          <p:cNvPr id="4099" name="Rectangle 3"/>
          <p:cNvSpPr>
            <a:spLocks noGrp="1" noChangeArrowheads="1"/>
          </p:cNvSpPr>
          <p:nvPr>
            <p:ph type="dt" idx="1"/>
          </p:nvPr>
        </p:nvSpPr>
        <p:spPr bwMode="auto">
          <a:xfrm>
            <a:off x="3849139" y="0"/>
            <a:ext cx="2946942" cy="494110"/>
          </a:xfrm>
          <a:prstGeom prst="rect">
            <a:avLst/>
          </a:prstGeom>
          <a:noFill/>
          <a:ln w="9525">
            <a:noFill/>
            <a:miter lim="800000"/>
            <a:headEnd/>
            <a:tailEnd/>
          </a:ln>
          <a:effectLst/>
        </p:spPr>
        <p:txBody>
          <a:bodyPr vert="horz" wrap="square" lIns="91998" tIns="45994" rIns="91998" bIns="45994" numCol="1" anchor="t" anchorCtr="0" compatLnSpc="1">
            <a:prstTxWarp prst="textNoShape">
              <a:avLst/>
            </a:prstTxWarp>
          </a:bodyPr>
          <a:lstStyle>
            <a:lvl1pPr algn="r" defTabSz="914084">
              <a:defRPr sz="1200">
                <a:solidFill>
                  <a:schemeClr val="tx1"/>
                </a:solidFill>
              </a:defRPr>
            </a:lvl1pPr>
          </a:lstStyle>
          <a:p>
            <a:pPr>
              <a:defRPr/>
            </a:pPr>
            <a:endParaRPr lang="en-US" altLang="zh-TW"/>
          </a:p>
        </p:txBody>
      </p:sp>
      <p:sp>
        <p:nvSpPr>
          <p:cNvPr id="23556" name="Rectangle 4"/>
          <p:cNvSpPr>
            <a:spLocks noGrp="1" noRot="1" noChangeAspect="1" noChangeArrowheads="1" noTextEdit="1"/>
          </p:cNvSpPr>
          <p:nvPr>
            <p:ph type="sldImg" idx="2"/>
          </p:nvPr>
        </p:nvSpPr>
        <p:spPr bwMode="auto">
          <a:xfrm>
            <a:off x="931863" y="741363"/>
            <a:ext cx="4933950"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49" y="4690070"/>
            <a:ext cx="5438781" cy="4443810"/>
          </a:xfrm>
          <a:prstGeom prst="rect">
            <a:avLst/>
          </a:prstGeom>
          <a:noFill/>
          <a:ln w="9525">
            <a:noFill/>
            <a:miter lim="800000"/>
            <a:headEnd/>
            <a:tailEnd/>
          </a:ln>
          <a:effectLst/>
        </p:spPr>
        <p:txBody>
          <a:bodyPr vert="horz" wrap="square" lIns="91998" tIns="45994" rIns="91998" bIns="4599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8" y="9378559"/>
            <a:ext cx="2946942" cy="494109"/>
          </a:xfrm>
          <a:prstGeom prst="rect">
            <a:avLst/>
          </a:prstGeom>
          <a:noFill/>
          <a:ln w="9525">
            <a:noFill/>
            <a:miter lim="800000"/>
            <a:headEnd/>
            <a:tailEnd/>
          </a:ln>
          <a:effectLst/>
        </p:spPr>
        <p:txBody>
          <a:bodyPr vert="horz" wrap="square" lIns="91998" tIns="45994" rIns="91998" bIns="45994" numCol="1" anchor="b" anchorCtr="0" compatLnSpc="1">
            <a:prstTxWarp prst="textNoShape">
              <a:avLst/>
            </a:prstTxWarp>
          </a:bodyPr>
          <a:lstStyle>
            <a:lvl1pPr algn="l" defTabSz="914084">
              <a:defRPr sz="1200">
                <a:solidFill>
                  <a:schemeClr val="tx1"/>
                </a:solidFill>
              </a:defRPr>
            </a:lvl1pPr>
          </a:lstStyle>
          <a:p>
            <a:pPr>
              <a:defRPr/>
            </a:pPr>
            <a:endParaRPr lang="en-US" altLang="zh-TW"/>
          </a:p>
        </p:txBody>
      </p:sp>
      <p:sp>
        <p:nvSpPr>
          <p:cNvPr id="4103" name="Rectangle 7"/>
          <p:cNvSpPr>
            <a:spLocks noGrp="1" noChangeArrowheads="1"/>
          </p:cNvSpPr>
          <p:nvPr>
            <p:ph type="sldNum" sz="quarter" idx="5"/>
          </p:nvPr>
        </p:nvSpPr>
        <p:spPr bwMode="auto">
          <a:xfrm>
            <a:off x="3849139" y="9378559"/>
            <a:ext cx="2946942" cy="494109"/>
          </a:xfrm>
          <a:prstGeom prst="rect">
            <a:avLst/>
          </a:prstGeom>
          <a:noFill/>
          <a:ln w="9525">
            <a:noFill/>
            <a:miter lim="800000"/>
            <a:headEnd/>
            <a:tailEnd/>
          </a:ln>
          <a:effectLst/>
        </p:spPr>
        <p:txBody>
          <a:bodyPr vert="horz" wrap="square" lIns="91998" tIns="45994" rIns="91998" bIns="45994" numCol="1" anchor="b" anchorCtr="0" compatLnSpc="1">
            <a:prstTxWarp prst="textNoShape">
              <a:avLst/>
            </a:prstTxWarp>
          </a:bodyPr>
          <a:lstStyle>
            <a:lvl1pPr algn="r" defTabSz="914084">
              <a:defRPr sz="1200">
                <a:solidFill>
                  <a:schemeClr val="tx1"/>
                </a:solidFill>
              </a:defRPr>
            </a:lvl1pPr>
          </a:lstStyle>
          <a:p>
            <a:pPr>
              <a:defRPr/>
            </a:pPr>
            <a:fld id="{66A10F8C-7FE8-4144-8726-56F7A24E8846}" type="slidenum">
              <a:rPr lang="en-US" altLang="zh-TW"/>
              <a:pPr>
                <a:defRPr/>
              </a:pPr>
              <a:t>‹#›</a:t>
            </a:fld>
            <a:endParaRPr lang="en-US" altLang="zh-TW"/>
          </a:p>
        </p:txBody>
      </p:sp>
    </p:spTree>
    <p:extLst>
      <p:ext uri="{BB962C8B-B14F-4D97-AF65-F5344CB8AC3E}">
        <p14:creationId xmlns:p14="http://schemas.microsoft.com/office/powerpoint/2010/main" val="737370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49142" y="9378571"/>
            <a:ext cx="2946943" cy="49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3" tIns="45733" rIns="91473" bIns="45733" anchor="b"/>
          <a:lstStyle>
            <a:lvl1pPr defTabSz="908050" eaLnBrk="0" hangingPunct="0">
              <a:spcBef>
                <a:spcPct val="30000"/>
              </a:spcBef>
              <a:defRPr kumimoji="1" sz="1200">
                <a:solidFill>
                  <a:schemeClr val="tx1"/>
                </a:solidFill>
                <a:latin typeface="Calibri" pitchFamily="34" charset="0"/>
                <a:ea typeface="新細明體" pitchFamily="18" charset="-120"/>
              </a:defRPr>
            </a:lvl1pPr>
            <a:lvl2pPr marL="739775" indent="-282575" defTabSz="908050" eaLnBrk="0" hangingPunct="0">
              <a:spcBef>
                <a:spcPct val="30000"/>
              </a:spcBef>
              <a:defRPr kumimoji="1" sz="1200">
                <a:solidFill>
                  <a:schemeClr val="tx1"/>
                </a:solidFill>
                <a:latin typeface="Calibri" pitchFamily="34" charset="0"/>
                <a:ea typeface="新細明體" pitchFamily="18" charset="-120"/>
              </a:defRPr>
            </a:lvl2pPr>
            <a:lvl3pPr marL="1143000" indent="-228600" defTabSz="908050" eaLnBrk="0" hangingPunct="0">
              <a:spcBef>
                <a:spcPct val="30000"/>
              </a:spcBef>
              <a:defRPr kumimoji="1" sz="1200">
                <a:solidFill>
                  <a:schemeClr val="tx1"/>
                </a:solidFill>
                <a:latin typeface="Calibri" pitchFamily="34" charset="0"/>
                <a:ea typeface="新細明體" pitchFamily="18" charset="-120"/>
              </a:defRPr>
            </a:lvl3pPr>
            <a:lvl4pPr marL="1597025" indent="-228600" defTabSz="908050" eaLnBrk="0" hangingPunct="0">
              <a:spcBef>
                <a:spcPct val="30000"/>
              </a:spcBef>
              <a:defRPr kumimoji="1" sz="1200">
                <a:solidFill>
                  <a:schemeClr val="tx1"/>
                </a:solidFill>
                <a:latin typeface="Calibri" pitchFamily="34" charset="0"/>
                <a:ea typeface="新細明體" pitchFamily="18" charset="-120"/>
              </a:defRPr>
            </a:lvl4pPr>
            <a:lvl5pPr marL="2055813" indent="-228600" defTabSz="908050" eaLnBrk="0" hangingPunct="0">
              <a:spcBef>
                <a:spcPct val="30000"/>
              </a:spcBef>
              <a:defRPr kumimoji="1" sz="1200">
                <a:solidFill>
                  <a:schemeClr val="tx1"/>
                </a:solidFill>
                <a:latin typeface="Calibri" pitchFamily="34" charset="0"/>
                <a:ea typeface="新細明體" pitchFamily="18" charset="-120"/>
              </a:defRPr>
            </a:lvl5pPr>
            <a:lvl6pPr marL="2513013" indent="-228600" defTabSz="90805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70213" indent="-228600" defTabSz="90805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7413" indent="-228600" defTabSz="90805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4613" indent="-228600" defTabSz="90805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lgn="r" eaLnBrk="1" hangingPunct="1">
              <a:spcBef>
                <a:spcPct val="0"/>
              </a:spcBef>
            </a:pPr>
            <a:fld id="{85970188-21C8-4C5F-AF1C-3BDF34E028BD}" type="slidenum">
              <a:rPr lang="en-US" altLang="zh-TW" sz="1300">
                <a:solidFill>
                  <a:srgbClr val="000000"/>
                </a:solidFill>
                <a:latin typeface="Arial" charset="0"/>
              </a:rPr>
              <a:pPr algn="r" eaLnBrk="1" hangingPunct="1">
                <a:spcBef>
                  <a:spcPct val="0"/>
                </a:spcBef>
              </a:pPr>
              <a:t>1</a:t>
            </a:fld>
            <a:endParaRPr lang="en-US" altLang="zh-TW" sz="1300">
              <a:solidFill>
                <a:srgbClr val="000000"/>
              </a:solidFill>
              <a:latin typeface="Arial" charset="0"/>
            </a:endParaRPr>
          </a:p>
        </p:txBody>
      </p:sp>
      <p:sp>
        <p:nvSpPr>
          <p:cNvPr id="25603"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a:xfrm>
            <a:off x="679453" y="4693249"/>
            <a:ext cx="5438781" cy="4442221"/>
          </a:xfrm>
          <a:noFill/>
        </p:spPr>
        <p:txBody>
          <a:bodyPr/>
          <a:lstStyle/>
          <a:p>
            <a:pPr eaLnBrk="1" hangingPunct="1">
              <a:spcBef>
                <a:spcPct val="0"/>
              </a:spcBef>
            </a:pPr>
            <a:endParaRPr lang="zh-TW" altLang="zh-TW" sz="1800" b="1"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6A10F8C-7FE8-4144-8726-56F7A24E8846}" type="slidenum">
              <a:rPr lang="en-US" altLang="zh-TW" smtClean="0"/>
              <a:pPr>
                <a:defRPr/>
              </a:pPr>
              <a:t>28</a:t>
            </a:fld>
            <a:endParaRPr lang="en-US" altLang="zh-TW"/>
          </a:p>
        </p:txBody>
      </p:sp>
    </p:spTree>
    <p:extLst>
      <p:ext uri="{BB962C8B-B14F-4D97-AF65-F5344CB8AC3E}">
        <p14:creationId xmlns:p14="http://schemas.microsoft.com/office/powerpoint/2010/main" val="303788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 按一下以編輯母片子標題樣式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C56DB24-B5ED-48BD-819A-0C0A6BC8E7B6}"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63942F8-03D7-4108-AD80-83F9F34BCD82}" type="slidenum">
              <a:rPr lang="en-US" altLang="zh-TW"/>
              <a:pPr>
                <a:defRPr/>
              </a:pPr>
              <a:t>‹#›</a:t>
            </a:fld>
            <a:endParaRPr lang="en-US" altLang="zh-TW"/>
          </a:p>
        </p:txBody>
      </p:sp>
    </p:spTree>
    <p:extLst>
      <p:ext uri="{BB962C8B-B14F-4D97-AF65-F5344CB8AC3E}">
        <p14:creationId xmlns:p14="http://schemas.microsoft.com/office/powerpoint/2010/main" val="260539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5773189-6736-4926-AA25-5FC19E9A0D3E}"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CB3208C-C8EC-4AA6-8A10-2E6DCB6593EF}" type="slidenum">
              <a:rPr lang="en-US" altLang="zh-TW"/>
              <a:pPr>
                <a:defRPr/>
              </a:pPr>
              <a:t>‹#›</a:t>
            </a:fld>
            <a:endParaRPr lang="en-US" altLang="zh-TW"/>
          </a:p>
        </p:txBody>
      </p:sp>
    </p:spTree>
    <p:extLst>
      <p:ext uri="{BB962C8B-B14F-4D97-AF65-F5344CB8AC3E}">
        <p14:creationId xmlns:p14="http://schemas.microsoft.com/office/powerpoint/2010/main" val="179589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D8EBB24-05AA-4E8F-B450-7BFA50BF1DC7}"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EE1FBDB-8C0D-4361-8F42-9D7F6D31DA61}" type="slidenum">
              <a:rPr lang="en-US" altLang="zh-TW"/>
              <a:pPr>
                <a:defRPr/>
              </a:pPr>
              <a:t>‹#›</a:t>
            </a:fld>
            <a:endParaRPr lang="en-US" altLang="zh-TW"/>
          </a:p>
        </p:txBody>
      </p:sp>
    </p:spTree>
    <p:extLst>
      <p:ext uri="{BB962C8B-B14F-4D97-AF65-F5344CB8AC3E}">
        <p14:creationId xmlns:p14="http://schemas.microsoft.com/office/powerpoint/2010/main" val="2548816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3"/>
          <p:cNvSpPr>
            <a:spLocks noGrp="1"/>
          </p:cNvSpPr>
          <p:nvPr>
            <p:ph type="dt" sz="half" idx="10"/>
          </p:nvPr>
        </p:nvSpPr>
        <p:spPr/>
        <p:txBody>
          <a:bodyPr/>
          <a:lstStyle>
            <a:lvl1pPr>
              <a:defRPr/>
            </a:lvl1pPr>
          </a:lstStyle>
          <a:p>
            <a:pPr>
              <a:defRPr/>
            </a:pPr>
            <a:fld id="{C81CE9A2-9985-4296-86CC-ABD1F6AFECED}"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A845041C-B9AE-431A-AFCE-BD3C94038BA3}" type="slidenum">
              <a:rPr lang="en-US" altLang="zh-TW"/>
              <a:pPr>
                <a:defRPr/>
              </a:pPr>
              <a:t>‹#›</a:t>
            </a:fld>
            <a:endParaRPr lang="en-US" altLang="zh-TW"/>
          </a:p>
        </p:txBody>
      </p:sp>
    </p:spTree>
    <p:extLst>
      <p:ext uri="{BB962C8B-B14F-4D97-AF65-F5344CB8AC3E}">
        <p14:creationId xmlns:p14="http://schemas.microsoft.com/office/powerpoint/2010/main" val="350486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fld id="{D32270C1-3497-4A97-9A70-AD62C1B41BCF}"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7E32891-AE79-43F6-8905-019C6C3E6235}" type="slidenum">
              <a:rPr lang="en-US" altLang="zh-TW"/>
              <a:pPr>
                <a:defRPr/>
              </a:pPr>
              <a:t>‹#›</a:t>
            </a:fld>
            <a:endParaRPr lang="en-US" altLang="zh-TW"/>
          </a:p>
        </p:txBody>
      </p:sp>
    </p:spTree>
    <p:extLst>
      <p:ext uri="{BB962C8B-B14F-4D97-AF65-F5344CB8AC3E}">
        <p14:creationId xmlns:p14="http://schemas.microsoft.com/office/powerpoint/2010/main" val="10452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7" descr="G:\usr\ching\7.品管圈＆自行研究 &amp; 台中港季刊\簡報範本\General\Sky\0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8863"/>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9"/>
          <p:cNvSpPr>
            <a:spLocks noChangeArrowheads="1"/>
          </p:cNvSpPr>
          <p:nvPr userDrawn="1"/>
        </p:nvSpPr>
        <p:spPr bwMode="auto">
          <a:xfrm>
            <a:off x="0" y="1143000"/>
            <a:ext cx="9144000" cy="76200"/>
          </a:xfrm>
          <a:prstGeom prst="rect">
            <a:avLst/>
          </a:prstGeom>
          <a:gradFill rotWithShape="0">
            <a:gsLst>
              <a:gs pos="0">
                <a:srgbClr val="93D1F3"/>
              </a:gs>
              <a:gs pos="100000">
                <a:srgbClr val="FFFFFF"/>
              </a:gs>
            </a:gsLst>
            <a:lin ang="0" scaled="1"/>
          </a:gradFill>
          <a:ln>
            <a:noFill/>
          </a:ln>
          <a:extLst/>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l" eaLnBrk="1" hangingPunct="1">
              <a:defRPr/>
            </a:pPr>
            <a:endParaRPr lang="zh-TW" altLang="en-US" sz="1800" b="0" smtClean="0">
              <a:solidFill>
                <a:prstClr val="black"/>
              </a:solidFill>
            </a:endParaRPr>
          </a:p>
        </p:txBody>
      </p:sp>
      <p:pic>
        <p:nvPicPr>
          <p:cNvPr id="6"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1325" y="152400"/>
            <a:ext cx="625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C6AD498C-B736-462C-BBD5-AA8275F55146}" type="datetime1">
              <a:rPr lang="zh-TW" altLang="en-US"/>
              <a:pPr>
                <a:defRPr/>
              </a:pPr>
              <a:t>2015/6/15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r>
              <a:rPr lang="en-US" altLang="zh-TW"/>
              <a:t>p.</a:t>
            </a:r>
            <a:fld id="{A8749CD8-A398-42E5-ACB3-AE61F0DE0751}" type="slidenum">
              <a:rPr lang="en-US" altLang="zh-TW"/>
              <a:pPr>
                <a:defRPr/>
              </a:pPr>
              <a:t>‹#›</a:t>
            </a:fld>
            <a:endParaRPr lang="en-US" altLang="zh-TW"/>
          </a:p>
        </p:txBody>
      </p:sp>
    </p:spTree>
    <p:extLst>
      <p:ext uri="{BB962C8B-B14F-4D97-AF65-F5344CB8AC3E}">
        <p14:creationId xmlns:p14="http://schemas.microsoft.com/office/powerpoint/2010/main" val="155871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smtClean="0"/>
              <a:t>按一下以編輯母片標題樣式</a:t>
            </a:r>
            <a:endParaRPr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 按一下以編輯母片子標題樣式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062159E-40A3-4323-845A-E92DA89249A2}"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C647BB36-AD74-455C-95E4-490923E44B28}" type="slidenum">
              <a:rPr lang="en-US" altLang="zh-TW"/>
              <a:pPr>
                <a:defRPr/>
              </a:pPr>
              <a:t>‹#›</a:t>
            </a:fld>
            <a:endParaRPr lang="en-US" altLang="zh-TW"/>
          </a:p>
        </p:txBody>
      </p:sp>
    </p:spTree>
    <p:extLst>
      <p:ext uri="{BB962C8B-B14F-4D97-AF65-F5344CB8AC3E}">
        <p14:creationId xmlns:p14="http://schemas.microsoft.com/office/powerpoint/2010/main" val="302603013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1D6DB78-5FEE-4253-8C6F-B4318FF8875E}"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E070A9FE-0F81-4BB2-A1B6-DF8940358121}" type="slidenum">
              <a:rPr lang="en-US" altLang="zh-TW"/>
              <a:pPr>
                <a:defRPr/>
              </a:pPr>
              <a:t>‹#›</a:t>
            </a:fld>
            <a:endParaRPr lang="en-US" altLang="zh-TW"/>
          </a:p>
        </p:txBody>
      </p:sp>
    </p:spTree>
    <p:extLst>
      <p:ext uri="{BB962C8B-B14F-4D97-AF65-F5344CB8AC3E}">
        <p14:creationId xmlns:p14="http://schemas.microsoft.com/office/powerpoint/2010/main" val="24806381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3"/>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E433483-B50E-4BB0-8809-62CB0CCF44AB}"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9342A164-86C4-4DC8-B168-E7640A83C8BD}" type="slidenum">
              <a:rPr lang="en-US" altLang="zh-TW"/>
              <a:pPr>
                <a:defRPr/>
              </a:pPr>
              <a:t>‹#›</a:t>
            </a:fld>
            <a:endParaRPr lang="en-US" altLang="zh-TW"/>
          </a:p>
        </p:txBody>
      </p:sp>
    </p:spTree>
    <p:extLst>
      <p:ext uri="{BB962C8B-B14F-4D97-AF65-F5344CB8AC3E}">
        <p14:creationId xmlns:p14="http://schemas.microsoft.com/office/powerpoint/2010/main" val="52002660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490516AF-196C-40F3-8DC8-4972B9F2981C}"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A2198117-6FDB-47BE-A504-C02CAE96BF8D}" type="slidenum">
              <a:rPr lang="en-US" altLang="zh-TW"/>
              <a:pPr>
                <a:defRPr/>
              </a:pPr>
              <a:t>‹#›</a:t>
            </a:fld>
            <a:endParaRPr lang="en-US" altLang="zh-TW"/>
          </a:p>
        </p:txBody>
      </p:sp>
    </p:spTree>
    <p:extLst>
      <p:ext uri="{BB962C8B-B14F-4D97-AF65-F5344CB8AC3E}">
        <p14:creationId xmlns:p14="http://schemas.microsoft.com/office/powerpoint/2010/main" val="2501260377"/>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A1CACDB0-9E1E-4457-8B97-4B34D1BB35BE}" type="datetime1">
              <a:rPr lang="zh-TW" altLang="en-US"/>
              <a:pPr>
                <a:defRPr/>
              </a:pPr>
              <a:t>2015/6/15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r>
              <a:rPr lang="en-US" altLang="zh-TW"/>
              <a:t>p.</a:t>
            </a:r>
            <a:fld id="{9D5FC8FF-988C-40A6-9842-3855EA5AC7C0}" type="slidenum">
              <a:rPr lang="en-US" altLang="zh-TW"/>
              <a:pPr>
                <a:defRPr/>
              </a:pPr>
              <a:t>‹#›</a:t>
            </a:fld>
            <a:endParaRPr lang="en-US" altLang="zh-TW"/>
          </a:p>
        </p:txBody>
      </p:sp>
    </p:spTree>
    <p:extLst>
      <p:ext uri="{BB962C8B-B14F-4D97-AF65-F5344CB8AC3E}">
        <p14:creationId xmlns:p14="http://schemas.microsoft.com/office/powerpoint/2010/main" val="338842757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104628B-7E47-4F90-8BCF-BAF0C1611275}"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9849120-11B0-470B-AA4E-5BB2E76FF611}" type="slidenum">
              <a:rPr lang="en-US" altLang="zh-TW"/>
              <a:pPr>
                <a:defRPr/>
              </a:pPr>
              <a:t>‹#›</a:t>
            </a:fld>
            <a:endParaRPr lang="en-US" altLang="zh-TW"/>
          </a:p>
        </p:txBody>
      </p:sp>
    </p:spTree>
    <p:extLst>
      <p:ext uri="{BB962C8B-B14F-4D97-AF65-F5344CB8AC3E}">
        <p14:creationId xmlns:p14="http://schemas.microsoft.com/office/powerpoint/2010/main" val="915784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44AB2F7-396A-4343-B0BD-DFC093C95AB8}"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r>
              <a:rPr lang="en-US" altLang="zh-TW"/>
              <a:t>p.</a:t>
            </a:r>
            <a:fld id="{5A29D7E7-9DD5-42F9-9F98-E897CAC0EEA0}" type="slidenum">
              <a:rPr lang="en-US" altLang="zh-TW"/>
              <a:pPr>
                <a:defRPr/>
              </a:pPr>
              <a:t>‹#›</a:t>
            </a:fld>
            <a:endParaRPr lang="en-US" altLang="zh-TW"/>
          </a:p>
        </p:txBody>
      </p:sp>
    </p:spTree>
    <p:extLst>
      <p:ext uri="{BB962C8B-B14F-4D97-AF65-F5344CB8AC3E}">
        <p14:creationId xmlns:p14="http://schemas.microsoft.com/office/powerpoint/2010/main" val="121917351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2F6BB79-7915-4A74-95C1-83D8B6AD67BE}" type="datetime1">
              <a:rPr lang="zh-TW" altLang="en-US"/>
              <a:pPr>
                <a:defRPr/>
              </a:pPr>
              <a:t>2015/6/15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r>
              <a:rPr lang="en-US" altLang="zh-TW"/>
              <a:t>p.</a:t>
            </a:r>
            <a:fld id="{087DE3E3-6982-486D-9CC3-80C7CDF7F459}" type="slidenum">
              <a:rPr lang="en-US" altLang="zh-TW"/>
              <a:pPr>
                <a:defRPr/>
              </a:pPr>
              <a:t>‹#›</a:t>
            </a:fld>
            <a:endParaRPr lang="en-US" altLang="zh-TW"/>
          </a:p>
        </p:txBody>
      </p:sp>
    </p:spTree>
    <p:extLst>
      <p:ext uri="{BB962C8B-B14F-4D97-AF65-F5344CB8AC3E}">
        <p14:creationId xmlns:p14="http://schemas.microsoft.com/office/powerpoint/2010/main" val="315637907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49"/>
            <a:ext cx="3008313" cy="1162051"/>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3792B5F-20EF-4234-BE33-685522834893}"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3DC6DFA5-5804-44EB-AB15-16C9015E84E9}" type="slidenum">
              <a:rPr lang="en-US" altLang="zh-TW"/>
              <a:pPr>
                <a:defRPr/>
              </a:pPr>
              <a:t>‹#›</a:t>
            </a:fld>
            <a:endParaRPr lang="en-US" altLang="zh-TW"/>
          </a:p>
        </p:txBody>
      </p:sp>
    </p:spTree>
    <p:extLst>
      <p:ext uri="{BB962C8B-B14F-4D97-AF65-F5344CB8AC3E}">
        <p14:creationId xmlns:p14="http://schemas.microsoft.com/office/powerpoint/2010/main" val="276839748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9AD64BD-8F15-4C0D-B2B5-8CF6EBA487C7}"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E5650F94-611B-41F9-96E2-A902052F0303}" type="slidenum">
              <a:rPr lang="en-US" altLang="zh-TW"/>
              <a:pPr>
                <a:defRPr/>
              </a:pPr>
              <a:t>‹#›</a:t>
            </a:fld>
            <a:endParaRPr lang="en-US" altLang="zh-TW"/>
          </a:p>
        </p:txBody>
      </p:sp>
    </p:spTree>
    <p:extLst>
      <p:ext uri="{BB962C8B-B14F-4D97-AF65-F5344CB8AC3E}">
        <p14:creationId xmlns:p14="http://schemas.microsoft.com/office/powerpoint/2010/main" val="27756246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37F34A8-4E07-4AF0-B355-421F9AE2055F}"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A40E3D63-E5EB-4C47-9ED6-BD1543836C19}" type="slidenum">
              <a:rPr lang="en-US" altLang="zh-TW"/>
              <a:pPr>
                <a:defRPr/>
              </a:pPr>
              <a:t>‹#›</a:t>
            </a:fld>
            <a:endParaRPr lang="en-US" altLang="zh-TW"/>
          </a:p>
        </p:txBody>
      </p:sp>
    </p:spTree>
    <p:extLst>
      <p:ext uri="{BB962C8B-B14F-4D97-AF65-F5344CB8AC3E}">
        <p14:creationId xmlns:p14="http://schemas.microsoft.com/office/powerpoint/2010/main" val="326810764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A9FBFD5-7FA8-4435-BF60-C23D21AF08B5}"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9BA5B421-E3FE-460E-A764-CDACDD9042F8}" type="slidenum">
              <a:rPr lang="en-US" altLang="zh-TW"/>
              <a:pPr>
                <a:defRPr/>
              </a:pPr>
              <a:t>‹#›</a:t>
            </a:fld>
            <a:endParaRPr lang="en-US" altLang="zh-TW"/>
          </a:p>
        </p:txBody>
      </p:sp>
    </p:spTree>
    <p:extLst>
      <p:ext uri="{BB962C8B-B14F-4D97-AF65-F5344CB8AC3E}">
        <p14:creationId xmlns:p14="http://schemas.microsoft.com/office/powerpoint/2010/main" val="262715538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9"/>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CAA526B-A83E-45CC-AC53-03955FB00530}"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r>
              <a:rPr lang="en-US" altLang="zh-TW"/>
              <a:t>p.</a:t>
            </a:r>
            <a:fld id="{510B8677-8084-4038-9C2F-9E0DE8732053}" type="slidenum">
              <a:rPr lang="en-US" altLang="zh-TW"/>
              <a:pPr>
                <a:defRPr/>
              </a:pPr>
              <a:t>‹#›</a:t>
            </a:fld>
            <a:endParaRPr lang="en-US" altLang="zh-TW"/>
          </a:p>
        </p:txBody>
      </p:sp>
    </p:spTree>
    <p:extLst>
      <p:ext uri="{BB962C8B-B14F-4D97-AF65-F5344CB8AC3E}">
        <p14:creationId xmlns:p14="http://schemas.microsoft.com/office/powerpoint/2010/main" val="344333046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7"/>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3"/>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fld id="{25F2C235-87EB-4765-A680-D3453C522046}"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1D155053-DB6D-4BB7-BEF2-FE7A054A1A77}" type="slidenum">
              <a:rPr lang="en-US" altLang="zh-TW"/>
              <a:pPr>
                <a:defRPr/>
              </a:pPr>
              <a:t>‹#›</a:t>
            </a:fld>
            <a:endParaRPr lang="en-US" altLang="zh-TW"/>
          </a:p>
        </p:txBody>
      </p:sp>
    </p:spTree>
    <p:extLst>
      <p:ext uri="{BB962C8B-B14F-4D97-AF65-F5344CB8AC3E}">
        <p14:creationId xmlns:p14="http://schemas.microsoft.com/office/powerpoint/2010/main" val="321047295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smtClean="0"/>
              <a:t>按一下以編輯母片標題樣式</a:t>
            </a:r>
            <a:endParaRPr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 按一下以編輯母片子標題樣式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062159E-40A3-4323-845A-E92DA89249A2}"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C647BB36-AD74-455C-95E4-490923E44B28}" type="slidenum">
              <a:rPr lang="en-US" altLang="zh-TW"/>
              <a:pPr>
                <a:defRPr/>
              </a:pPr>
              <a:t>‹#›</a:t>
            </a:fld>
            <a:endParaRPr lang="en-US" altLang="zh-TW"/>
          </a:p>
        </p:txBody>
      </p:sp>
    </p:spTree>
    <p:extLst>
      <p:ext uri="{BB962C8B-B14F-4D97-AF65-F5344CB8AC3E}">
        <p14:creationId xmlns:p14="http://schemas.microsoft.com/office/powerpoint/2010/main" val="256266439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1D6DB78-5FEE-4253-8C6F-B4318FF8875E}"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E070A9FE-0F81-4BB2-A1B6-DF8940358121}" type="slidenum">
              <a:rPr lang="en-US" altLang="zh-TW"/>
              <a:pPr>
                <a:defRPr/>
              </a:pPr>
              <a:t>‹#›</a:t>
            </a:fld>
            <a:endParaRPr lang="en-US" altLang="zh-TW"/>
          </a:p>
        </p:txBody>
      </p:sp>
    </p:spTree>
    <p:extLst>
      <p:ext uri="{BB962C8B-B14F-4D97-AF65-F5344CB8AC3E}">
        <p14:creationId xmlns:p14="http://schemas.microsoft.com/office/powerpoint/2010/main" val="156020446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909D2D06-7F57-47F9-8B91-0FFD0A1AE90B}"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5DB20734-B586-47CC-BD3C-008697911BA4}" type="slidenum">
              <a:rPr lang="en-US" altLang="zh-TW"/>
              <a:pPr>
                <a:defRPr/>
              </a:pPr>
              <a:t>‹#›</a:t>
            </a:fld>
            <a:endParaRPr lang="en-US" altLang="zh-TW"/>
          </a:p>
        </p:txBody>
      </p:sp>
    </p:spTree>
    <p:extLst>
      <p:ext uri="{BB962C8B-B14F-4D97-AF65-F5344CB8AC3E}">
        <p14:creationId xmlns:p14="http://schemas.microsoft.com/office/powerpoint/2010/main" val="2196106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3"/>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E433483-B50E-4BB0-8809-62CB0CCF44AB}"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9342A164-86C4-4DC8-B168-E7640A83C8BD}" type="slidenum">
              <a:rPr lang="en-US" altLang="zh-TW"/>
              <a:pPr>
                <a:defRPr/>
              </a:pPr>
              <a:t>‹#›</a:t>
            </a:fld>
            <a:endParaRPr lang="en-US" altLang="zh-TW"/>
          </a:p>
        </p:txBody>
      </p:sp>
    </p:spTree>
    <p:extLst>
      <p:ext uri="{BB962C8B-B14F-4D97-AF65-F5344CB8AC3E}">
        <p14:creationId xmlns:p14="http://schemas.microsoft.com/office/powerpoint/2010/main" val="1863338087"/>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490516AF-196C-40F3-8DC8-4972B9F2981C}"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A2198117-6FDB-47BE-A504-C02CAE96BF8D}" type="slidenum">
              <a:rPr lang="en-US" altLang="zh-TW"/>
              <a:pPr>
                <a:defRPr/>
              </a:pPr>
              <a:t>‹#›</a:t>
            </a:fld>
            <a:endParaRPr lang="en-US" altLang="zh-TW"/>
          </a:p>
        </p:txBody>
      </p:sp>
    </p:spTree>
    <p:extLst>
      <p:ext uri="{BB962C8B-B14F-4D97-AF65-F5344CB8AC3E}">
        <p14:creationId xmlns:p14="http://schemas.microsoft.com/office/powerpoint/2010/main" val="656315570"/>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A1CACDB0-9E1E-4457-8B97-4B34D1BB35BE}" type="datetime1">
              <a:rPr lang="zh-TW" altLang="en-US"/>
              <a:pPr>
                <a:defRPr/>
              </a:pPr>
              <a:t>2015/6/15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r>
              <a:rPr lang="en-US" altLang="zh-TW"/>
              <a:t>p.</a:t>
            </a:r>
            <a:fld id="{9D5FC8FF-988C-40A6-9842-3855EA5AC7C0}" type="slidenum">
              <a:rPr lang="en-US" altLang="zh-TW"/>
              <a:pPr>
                <a:defRPr/>
              </a:pPr>
              <a:t>‹#›</a:t>
            </a:fld>
            <a:endParaRPr lang="en-US" altLang="zh-TW"/>
          </a:p>
        </p:txBody>
      </p:sp>
    </p:spTree>
    <p:extLst>
      <p:ext uri="{BB962C8B-B14F-4D97-AF65-F5344CB8AC3E}">
        <p14:creationId xmlns:p14="http://schemas.microsoft.com/office/powerpoint/2010/main" val="2870802159"/>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44AB2F7-396A-4343-B0BD-DFC093C95AB8}"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r>
              <a:rPr lang="en-US" altLang="zh-TW"/>
              <a:t>p.</a:t>
            </a:r>
            <a:fld id="{5A29D7E7-9DD5-42F9-9F98-E897CAC0EEA0}" type="slidenum">
              <a:rPr lang="en-US" altLang="zh-TW"/>
              <a:pPr>
                <a:defRPr/>
              </a:pPr>
              <a:t>‹#›</a:t>
            </a:fld>
            <a:endParaRPr lang="en-US" altLang="zh-TW"/>
          </a:p>
        </p:txBody>
      </p:sp>
    </p:spTree>
    <p:extLst>
      <p:ext uri="{BB962C8B-B14F-4D97-AF65-F5344CB8AC3E}">
        <p14:creationId xmlns:p14="http://schemas.microsoft.com/office/powerpoint/2010/main" val="2227289576"/>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2F6BB79-7915-4A74-95C1-83D8B6AD67BE}" type="datetime1">
              <a:rPr lang="zh-TW" altLang="en-US"/>
              <a:pPr>
                <a:defRPr/>
              </a:pPr>
              <a:t>2015/6/15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r>
              <a:rPr lang="en-US" altLang="zh-TW"/>
              <a:t>p.</a:t>
            </a:r>
            <a:fld id="{087DE3E3-6982-486D-9CC3-80C7CDF7F459}" type="slidenum">
              <a:rPr lang="en-US" altLang="zh-TW"/>
              <a:pPr>
                <a:defRPr/>
              </a:pPr>
              <a:t>‹#›</a:t>
            </a:fld>
            <a:endParaRPr lang="en-US" altLang="zh-TW"/>
          </a:p>
        </p:txBody>
      </p:sp>
    </p:spTree>
    <p:extLst>
      <p:ext uri="{BB962C8B-B14F-4D97-AF65-F5344CB8AC3E}">
        <p14:creationId xmlns:p14="http://schemas.microsoft.com/office/powerpoint/2010/main" val="2784058849"/>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49"/>
            <a:ext cx="3008313" cy="1162051"/>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3792B5F-20EF-4234-BE33-685522834893}"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3DC6DFA5-5804-44EB-AB15-16C9015E84E9}" type="slidenum">
              <a:rPr lang="en-US" altLang="zh-TW"/>
              <a:pPr>
                <a:defRPr/>
              </a:pPr>
              <a:t>‹#›</a:t>
            </a:fld>
            <a:endParaRPr lang="en-US" altLang="zh-TW"/>
          </a:p>
        </p:txBody>
      </p:sp>
    </p:spTree>
    <p:extLst>
      <p:ext uri="{BB962C8B-B14F-4D97-AF65-F5344CB8AC3E}">
        <p14:creationId xmlns:p14="http://schemas.microsoft.com/office/powerpoint/2010/main" val="2775789480"/>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9AD64BD-8F15-4C0D-B2B5-8CF6EBA487C7}"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E5650F94-611B-41F9-96E2-A902052F0303}" type="slidenum">
              <a:rPr lang="en-US" altLang="zh-TW"/>
              <a:pPr>
                <a:defRPr/>
              </a:pPr>
              <a:t>‹#›</a:t>
            </a:fld>
            <a:endParaRPr lang="en-US" altLang="zh-TW"/>
          </a:p>
        </p:txBody>
      </p:sp>
    </p:spTree>
    <p:extLst>
      <p:ext uri="{BB962C8B-B14F-4D97-AF65-F5344CB8AC3E}">
        <p14:creationId xmlns:p14="http://schemas.microsoft.com/office/powerpoint/2010/main" val="361449093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37F34A8-4E07-4AF0-B355-421F9AE2055F}"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A40E3D63-E5EB-4C47-9ED6-BD1543836C19}" type="slidenum">
              <a:rPr lang="en-US" altLang="zh-TW"/>
              <a:pPr>
                <a:defRPr/>
              </a:pPr>
              <a:t>‹#›</a:t>
            </a:fld>
            <a:endParaRPr lang="en-US" altLang="zh-TW"/>
          </a:p>
        </p:txBody>
      </p:sp>
    </p:spTree>
    <p:extLst>
      <p:ext uri="{BB962C8B-B14F-4D97-AF65-F5344CB8AC3E}">
        <p14:creationId xmlns:p14="http://schemas.microsoft.com/office/powerpoint/2010/main" val="2660789408"/>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A9FBFD5-7FA8-4435-BF60-C23D21AF08B5}"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9BA5B421-E3FE-460E-A764-CDACDD9042F8}" type="slidenum">
              <a:rPr lang="en-US" altLang="zh-TW"/>
              <a:pPr>
                <a:defRPr/>
              </a:pPr>
              <a:t>‹#›</a:t>
            </a:fld>
            <a:endParaRPr lang="en-US" altLang="zh-TW"/>
          </a:p>
        </p:txBody>
      </p:sp>
    </p:spTree>
    <p:extLst>
      <p:ext uri="{BB962C8B-B14F-4D97-AF65-F5344CB8AC3E}">
        <p14:creationId xmlns:p14="http://schemas.microsoft.com/office/powerpoint/2010/main" val="3234877957"/>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9"/>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CAA526B-A83E-45CC-AC53-03955FB00530}"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r>
              <a:rPr lang="en-US" altLang="zh-TW"/>
              <a:t>p.</a:t>
            </a:r>
            <a:fld id="{510B8677-8084-4038-9C2F-9E0DE8732053}" type="slidenum">
              <a:rPr lang="en-US" altLang="zh-TW"/>
              <a:pPr>
                <a:defRPr/>
              </a:pPr>
              <a:t>‹#›</a:t>
            </a:fld>
            <a:endParaRPr lang="en-US" altLang="zh-TW"/>
          </a:p>
        </p:txBody>
      </p:sp>
    </p:spTree>
    <p:extLst>
      <p:ext uri="{BB962C8B-B14F-4D97-AF65-F5344CB8AC3E}">
        <p14:creationId xmlns:p14="http://schemas.microsoft.com/office/powerpoint/2010/main" val="3283306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42807B46-C172-46BF-B0F3-BA15F33F5A2A}"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28981901-6AE5-4E02-A3B6-1E93CE3D5C0C}" type="slidenum">
              <a:rPr lang="en-US" altLang="zh-TW"/>
              <a:pPr>
                <a:defRPr/>
              </a:pPr>
              <a:t>‹#›</a:t>
            </a:fld>
            <a:endParaRPr lang="en-US" altLang="zh-TW"/>
          </a:p>
        </p:txBody>
      </p:sp>
    </p:spTree>
    <p:extLst>
      <p:ext uri="{BB962C8B-B14F-4D97-AF65-F5344CB8AC3E}">
        <p14:creationId xmlns:p14="http://schemas.microsoft.com/office/powerpoint/2010/main" val="2996492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7"/>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3"/>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fld id="{25F2C235-87EB-4765-A680-D3453C522046}"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1D155053-DB6D-4BB7-BEF2-FE7A054A1A77}" type="slidenum">
              <a:rPr lang="en-US" altLang="zh-TW"/>
              <a:pPr>
                <a:defRPr/>
              </a:pPr>
              <a:t>‹#›</a:t>
            </a:fld>
            <a:endParaRPr lang="en-US" altLang="zh-TW"/>
          </a:p>
        </p:txBody>
      </p:sp>
    </p:spTree>
    <p:extLst>
      <p:ext uri="{BB962C8B-B14F-4D97-AF65-F5344CB8AC3E}">
        <p14:creationId xmlns:p14="http://schemas.microsoft.com/office/powerpoint/2010/main" val="98267726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7" descr="G:\usr\ching\7.品管圈＆自行研究 &amp; 台中港季刊\簡報範本\General\Sky\0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8863"/>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9"/>
          <p:cNvSpPr>
            <a:spLocks noChangeArrowheads="1"/>
          </p:cNvSpPr>
          <p:nvPr userDrawn="1"/>
        </p:nvSpPr>
        <p:spPr bwMode="auto">
          <a:xfrm>
            <a:off x="0" y="1143000"/>
            <a:ext cx="9144000" cy="76200"/>
          </a:xfrm>
          <a:prstGeom prst="rect">
            <a:avLst/>
          </a:prstGeom>
          <a:gradFill rotWithShape="0">
            <a:gsLst>
              <a:gs pos="0">
                <a:srgbClr val="93D1F3"/>
              </a:gs>
              <a:gs pos="100000">
                <a:srgbClr val="FFFFFF"/>
              </a:gs>
            </a:gsLst>
            <a:lin ang="0" scaled="1"/>
          </a:gradFill>
          <a:ln>
            <a:noFill/>
          </a:ln>
          <a:extLst/>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l" eaLnBrk="1" hangingPunct="1">
              <a:defRPr/>
            </a:pPr>
            <a:endParaRPr lang="zh-TW" altLang="en-US" sz="1800" b="0" smtClean="0">
              <a:solidFill>
                <a:prstClr val="black"/>
              </a:solidFill>
            </a:endParaRPr>
          </a:p>
        </p:txBody>
      </p:sp>
      <p:pic>
        <p:nvPicPr>
          <p:cNvPr id="6"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1325" y="152400"/>
            <a:ext cx="625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556ED8DD-4548-4683-B42B-5CF6EB62799B}" type="datetime1">
              <a:rPr lang="zh-TW" altLang="en-US"/>
              <a:pPr>
                <a:defRPr/>
              </a:pPr>
              <a:t>2015/6/15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r>
              <a:rPr lang="en-US" altLang="zh-TW"/>
              <a:t>p.</a:t>
            </a:r>
            <a:fld id="{BD864D6C-D350-4FE9-86EC-E074B229922D}" type="slidenum">
              <a:rPr lang="en-US" altLang="zh-TW"/>
              <a:pPr>
                <a:defRPr/>
              </a:pPr>
              <a:t>‹#›</a:t>
            </a:fld>
            <a:endParaRPr lang="en-US" altLang="zh-TW"/>
          </a:p>
        </p:txBody>
      </p:sp>
    </p:spTree>
    <p:extLst>
      <p:ext uri="{BB962C8B-B14F-4D97-AF65-F5344CB8AC3E}">
        <p14:creationId xmlns:p14="http://schemas.microsoft.com/office/powerpoint/2010/main" val="110423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 按一下以編輯母片子標題樣式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5920C9A-740F-438D-A20C-D716AB4AAE07}"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B56657AA-F5BD-468E-8F86-1D66F1DA0629}" type="slidenum">
              <a:rPr lang="en-US" altLang="zh-TW"/>
              <a:pPr/>
              <a:t>‹#›</a:t>
            </a:fld>
            <a:endParaRPr lang="en-US" altLang="zh-TW"/>
          </a:p>
        </p:txBody>
      </p:sp>
    </p:spTree>
    <p:extLst>
      <p:ext uri="{BB962C8B-B14F-4D97-AF65-F5344CB8AC3E}">
        <p14:creationId xmlns:p14="http://schemas.microsoft.com/office/powerpoint/2010/main" val="19392861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6CD8343-BA1F-4D50-90FB-3707EBFA097B}"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E05DB348-3F38-4D38-BCFA-167338B82E7B}" type="slidenum">
              <a:rPr lang="en-US" altLang="zh-TW"/>
              <a:pPr/>
              <a:t>‹#›</a:t>
            </a:fld>
            <a:endParaRPr lang="en-US" altLang="zh-TW"/>
          </a:p>
        </p:txBody>
      </p:sp>
    </p:spTree>
    <p:extLst>
      <p:ext uri="{BB962C8B-B14F-4D97-AF65-F5344CB8AC3E}">
        <p14:creationId xmlns:p14="http://schemas.microsoft.com/office/powerpoint/2010/main" val="1099764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E3540F3-607E-417C-8AAF-F8750AB8AB18}"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65F804C-13F0-4EEC-A723-432B78A9C0A3}" type="slidenum">
              <a:rPr lang="en-US" altLang="zh-TW"/>
              <a:pPr/>
              <a:t>‹#›</a:t>
            </a:fld>
            <a:endParaRPr lang="en-US" altLang="zh-TW"/>
          </a:p>
        </p:txBody>
      </p:sp>
    </p:spTree>
    <p:extLst>
      <p:ext uri="{BB962C8B-B14F-4D97-AF65-F5344CB8AC3E}">
        <p14:creationId xmlns:p14="http://schemas.microsoft.com/office/powerpoint/2010/main" val="3537365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01A9D959-E4B9-4301-BC00-18ACA887F7F5}"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endParaRPr lang="en-US" altLang="zh-TW"/>
          </a:p>
        </p:txBody>
      </p:sp>
      <p:sp>
        <p:nvSpPr>
          <p:cNvPr id="7" name="投影片編號版面配置區 5"/>
          <p:cNvSpPr>
            <a:spLocks noGrp="1"/>
          </p:cNvSpPr>
          <p:nvPr>
            <p:ph type="sldNum" sz="quarter" idx="12"/>
          </p:nvPr>
        </p:nvSpPr>
        <p:spPr/>
        <p:txBody>
          <a:bodyPr/>
          <a:lstStyle>
            <a:lvl1pPr>
              <a:defRPr/>
            </a:lvl1pPr>
          </a:lstStyle>
          <a:p>
            <a:fld id="{1161497F-A8F1-4F82-B2CB-C49E5DC65100}" type="slidenum">
              <a:rPr lang="en-US" altLang="zh-TW"/>
              <a:pPr/>
              <a:t>‹#›</a:t>
            </a:fld>
            <a:endParaRPr lang="en-US" altLang="zh-TW"/>
          </a:p>
        </p:txBody>
      </p:sp>
    </p:spTree>
    <p:extLst>
      <p:ext uri="{BB962C8B-B14F-4D97-AF65-F5344CB8AC3E}">
        <p14:creationId xmlns:p14="http://schemas.microsoft.com/office/powerpoint/2010/main" val="1941684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EEA9302-0056-4D1A-85BD-E5FD1E218545}" type="datetime1">
              <a:rPr lang="zh-TW" altLang="en-US"/>
              <a:pPr>
                <a:defRPr/>
              </a:pPr>
              <a:t>2015/6/15</a:t>
            </a:fld>
            <a:endParaRPr lang="zh-TW" altLang="en-US"/>
          </a:p>
        </p:txBody>
      </p:sp>
      <p:sp>
        <p:nvSpPr>
          <p:cNvPr id="8" name="頁尾版面配置區 4"/>
          <p:cNvSpPr>
            <a:spLocks noGrp="1"/>
          </p:cNvSpPr>
          <p:nvPr>
            <p:ph type="ftr" sz="quarter" idx="11"/>
          </p:nvPr>
        </p:nvSpPr>
        <p:spPr/>
        <p:txBody>
          <a:bodyPr/>
          <a:lstStyle>
            <a:lvl1pPr>
              <a:defRPr/>
            </a:lvl1pPr>
          </a:lstStyle>
          <a:p>
            <a:endParaRPr lang="en-US" altLang="zh-TW"/>
          </a:p>
        </p:txBody>
      </p:sp>
      <p:sp>
        <p:nvSpPr>
          <p:cNvPr id="9" name="投影片編號版面配置區 5"/>
          <p:cNvSpPr>
            <a:spLocks noGrp="1"/>
          </p:cNvSpPr>
          <p:nvPr>
            <p:ph type="sldNum" sz="quarter" idx="12"/>
          </p:nvPr>
        </p:nvSpPr>
        <p:spPr/>
        <p:txBody>
          <a:bodyPr/>
          <a:lstStyle>
            <a:lvl1pPr>
              <a:defRPr/>
            </a:lvl1pPr>
          </a:lstStyle>
          <a:p>
            <a:fld id="{341C1DEF-797A-4949-88B2-699566A04E5F}" type="slidenum">
              <a:rPr lang="en-US" altLang="zh-TW"/>
              <a:pPr/>
              <a:t>‹#›</a:t>
            </a:fld>
            <a:endParaRPr lang="en-US" altLang="zh-TW"/>
          </a:p>
        </p:txBody>
      </p:sp>
    </p:spTree>
    <p:extLst>
      <p:ext uri="{BB962C8B-B14F-4D97-AF65-F5344CB8AC3E}">
        <p14:creationId xmlns:p14="http://schemas.microsoft.com/office/powerpoint/2010/main" val="4145847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D239D396-F9FC-4616-8876-3A56DE619F7B}"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endParaRPr lang="en-US" altLang="zh-TW"/>
          </a:p>
        </p:txBody>
      </p:sp>
      <p:sp>
        <p:nvSpPr>
          <p:cNvPr id="5" name="投影片編號版面配置區 5"/>
          <p:cNvSpPr>
            <a:spLocks noGrp="1"/>
          </p:cNvSpPr>
          <p:nvPr>
            <p:ph type="sldNum" sz="quarter" idx="12"/>
          </p:nvPr>
        </p:nvSpPr>
        <p:spPr/>
        <p:txBody>
          <a:bodyPr/>
          <a:lstStyle>
            <a:lvl1pPr>
              <a:defRPr/>
            </a:lvl1pPr>
          </a:lstStyle>
          <a:p>
            <a:fld id="{C740CEC5-C691-4F78-8973-C032275EB687}" type="slidenum">
              <a:rPr lang="en-US" altLang="zh-TW"/>
              <a:pPr/>
              <a:t>‹#›</a:t>
            </a:fld>
            <a:endParaRPr lang="en-US" altLang="zh-TW"/>
          </a:p>
        </p:txBody>
      </p:sp>
    </p:spTree>
    <p:extLst>
      <p:ext uri="{BB962C8B-B14F-4D97-AF65-F5344CB8AC3E}">
        <p14:creationId xmlns:p14="http://schemas.microsoft.com/office/powerpoint/2010/main" val="3681089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F53D7A56-0065-48DC-A396-8BDC204414D3}" type="datetime1">
              <a:rPr lang="zh-TW" altLang="en-US"/>
              <a:pPr>
                <a:defRPr/>
              </a:pPr>
              <a:t>2015/6/15</a:t>
            </a:fld>
            <a:endParaRPr lang="zh-TW" altLang="en-US"/>
          </a:p>
        </p:txBody>
      </p:sp>
      <p:sp>
        <p:nvSpPr>
          <p:cNvPr id="3" name="頁尾版面配置區 4"/>
          <p:cNvSpPr>
            <a:spLocks noGrp="1"/>
          </p:cNvSpPr>
          <p:nvPr>
            <p:ph type="ftr" sz="quarter" idx="11"/>
          </p:nvPr>
        </p:nvSpPr>
        <p:spPr/>
        <p:txBody>
          <a:bodyPr/>
          <a:lstStyle>
            <a:lvl1pPr>
              <a:defRPr/>
            </a:lvl1pPr>
          </a:lstStyle>
          <a:p>
            <a:endParaRPr lang="en-US" altLang="zh-TW"/>
          </a:p>
        </p:txBody>
      </p:sp>
      <p:sp>
        <p:nvSpPr>
          <p:cNvPr id="4" name="投影片編號版面配置區 5"/>
          <p:cNvSpPr>
            <a:spLocks noGrp="1"/>
          </p:cNvSpPr>
          <p:nvPr>
            <p:ph type="sldNum" sz="quarter" idx="12"/>
          </p:nvPr>
        </p:nvSpPr>
        <p:spPr/>
        <p:txBody>
          <a:bodyPr/>
          <a:lstStyle>
            <a:lvl1pPr>
              <a:defRPr/>
            </a:lvl1pPr>
          </a:lstStyle>
          <a:p>
            <a:fld id="{6BADFB07-6361-48BB-AD0B-238D10AC2FAF}" type="slidenum">
              <a:rPr lang="en-US" altLang="zh-TW"/>
              <a:pPr/>
              <a:t>‹#›</a:t>
            </a:fld>
            <a:endParaRPr lang="en-US" altLang="zh-TW"/>
          </a:p>
        </p:txBody>
      </p:sp>
    </p:spTree>
    <p:extLst>
      <p:ext uri="{BB962C8B-B14F-4D97-AF65-F5344CB8AC3E}">
        <p14:creationId xmlns:p14="http://schemas.microsoft.com/office/powerpoint/2010/main" val="4101113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FCC07C4-1916-4928-A31D-6DD58B0F6463}"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endParaRPr lang="en-US" altLang="zh-TW"/>
          </a:p>
        </p:txBody>
      </p:sp>
      <p:sp>
        <p:nvSpPr>
          <p:cNvPr id="7" name="投影片編號版面配置區 5"/>
          <p:cNvSpPr>
            <a:spLocks noGrp="1"/>
          </p:cNvSpPr>
          <p:nvPr>
            <p:ph type="sldNum" sz="quarter" idx="12"/>
          </p:nvPr>
        </p:nvSpPr>
        <p:spPr/>
        <p:txBody>
          <a:bodyPr/>
          <a:lstStyle>
            <a:lvl1pPr>
              <a:defRPr/>
            </a:lvl1pPr>
          </a:lstStyle>
          <a:p>
            <a:fld id="{1CA4ACB2-4BE3-4CE7-A51E-49F42EEF2FB2}" type="slidenum">
              <a:rPr lang="en-US" altLang="zh-TW"/>
              <a:pPr/>
              <a:t>‹#›</a:t>
            </a:fld>
            <a:endParaRPr lang="en-US" altLang="zh-TW"/>
          </a:p>
        </p:txBody>
      </p:sp>
    </p:spTree>
    <p:extLst>
      <p:ext uri="{BB962C8B-B14F-4D97-AF65-F5344CB8AC3E}">
        <p14:creationId xmlns:p14="http://schemas.microsoft.com/office/powerpoint/2010/main" val="220674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94BF45DE-207D-4B48-BA1D-37A425919887}" type="datetime1">
              <a:rPr lang="zh-TW" altLang="en-US"/>
              <a:pPr>
                <a:defRPr/>
              </a:pPr>
              <a:t>2015/6/15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D83053AF-F381-42E8-8D0A-288A3DAA9358}" type="slidenum">
              <a:rPr lang="en-US" altLang="zh-TW"/>
              <a:pPr>
                <a:defRPr/>
              </a:pPr>
              <a:t>‹#›</a:t>
            </a:fld>
            <a:endParaRPr lang="en-US" altLang="zh-TW"/>
          </a:p>
        </p:txBody>
      </p:sp>
    </p:spTree>
    <p:extLst>
      <p:ext uri="{BB962C8B-B14F-4D97-AF65-F5344CB8AC3E}">
        <p14:creationId xmlns:p14="http://schemas.microsoft.com/office/powerpoint/2010/main" val="988747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8A6BAB3-C2A0-4310-96B7-63F1D579BE25}"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endParaRPr lang="en-US" altLang="zh-TW"/>
          </a:p>
        </p:txBody>
      </p:sp>
      <p:sp>
        <p:nvSpPr>
          <p:cNvPr id="7" name="投影片編號版面配置區 5"/>
          <p:cNvSpPr>
            <a:spLocks noGrp="1"/>
          </p:cNvSpPr>
          <p:nvPr>
            <p:ph type="sldNum" sz="quarter" idx="12"/>
          </p:nvPr>
        </p:nvSpPr>
        <p:spPr/>
        <p:txBody>
          <a:bodyPr/>
          <a:lstStyle>
            <a:lvl1pPr>
              <a:defRPr/>
            </a:lvl1pPr>
          </a:lstStyle>
          <a:p>
            <a:fld id="{C43B3748-31BA-4972-B70B-2CA54EF74778}" type="slidenum">
              <a:rPr lang="en-US" altLang="zh-TW"/>
              <a:pPr/>
              <a:t>‹#›</a:t>
            </a:fld>
            <a:endParaRPr lang="en-US" altLang="zh-TW"/>
          </a:p>
        </p:txBody>
      </p:sp>
    </p:spTree>
    <p:extLst>
      <p:ext uri="{BB962C8B-B14F-4D97-AF65-F5344CB8AC3E}">
        <p14:creationId xmlns:p14="http://schemas.microsoft.com/office/powerpoint/2010/main" val="2237182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2E3D5E0-DD57-4C39-8EAF-762FAF1FA40C}"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3845868E-DE9D-4CC6-AC0D-93A5E7B81093}" type="slidenum">
              <a:rPr lang="en-US" altLang="zh-TW"/>
              <a:pPr/>
              <a:t>‹#›</a:t>
            </a:fld>
            <a:endParaRPr lang="en-US" altLang="zh-TW"/>
          </a:p>
        </p:txBody>
      </p:sp>
    </p:spTree>
    <p:extLst>
      <p:ext uri="{BB962C8B-B14F-4D97-AF65-F5344CB8AC3E}">
        <p14:creationId xmlns:p14="http://schemas.microsoft.com/office/powerpoint/2010/main" val="9692794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ACB7585-343C-4FA7-8195-1B2C424EE8E8}"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EF574D1A-DB4A-42EE-9B09-47AE14A7AF9D}" type="slidenum">
              <a:rPr lang="en-US" altLang="zh-TW"/>
              <a:pPr/>
              <a:t>‹#›</a:t>
            </a:fld>
            <a:endParaRPr lang="en-US" altLang="zh-TW"/>
          </a:p>
        </p:txBody>
      </p:sp>
    </p:spTree>
    <p:extLst>
      <p:ext uri="{BB962C8B-B14F-4D97-AF65-F5344CB8AC3E}">
        <p14:creationId xmlns:p14="http://schemas.microsoft.com/office/powerpoint/2010/main" val="3435908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3"/>
          <p:cNvSpPr>
            <a:spLocks noGrp="1"/>
          </p:cNvSpPr>
          <p:nvPr>
            <p:ph type="dt" sz="half" idx="10"/>
          </p:nvPr>
        </p:nvSpPr>
        <p:spPr/>
        <p:txBody>
          <a:bodyPr/>
          <a:lstStyle>
            <a:lvl1pPr>
              <a:defRPr/>
            </a:lvl1pPr>
          </a:lstStyle>
          <a:p>
            <a:pPr>
              <a:defRPr/>
            </a:pPr>
            <a:fld id="{871CBAFF-4CB3-41A8-9BC2-20979D18FF1C}"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endParaRPr lang="en-US" altLang="zh-TW"/>
          </a:p>
        </p:txBody>
      </p:sp>
      <p:sp>
        <p:nvSpPr>
          <p:cNvPr id="5" name="投影片編號版面配置區 5"/>
          <p:cNvSpPr>
            <a:spLocks noGrp="1"/>
          </p:cNvSpPr>
          <p:nvPr>
            <p:ph type="sldNum" sz="quarter" idx="12"/>
          </p:nvPr>
        </p:nvSpPr>
        <p:spPr/>
        <p:txBody>
          <a:bodyPr/>
          <a:lstStyle>
            <a:lvl1pPr>
              <a:defRPr/>
            </a:lvl1pPr>
          </a:lstStyle>
          <a:p>
            <a:fld id="{D82C596E-62B5-4715-882B-E6F31790533C}" type="slidenum">
              <a:rPr lang="en-US" altLang="zh-TW"/>
              <a:pPr/>
              <a:t>‹#›</a:t>
            </a:fld>
            <a:endParaRPr lang="en-US" altLang="zh-TW"/>
          </a:p>
        </p:txBody>
      </p:sp>
    </p:spTree>
    <p:extLst>
      <p:ext uri="{BB962C8B-B14F-4D97-AF65-F5344CB8AC3E}">
        <p14:creationId xmlns:p14="http://schemas.microsoft.com/office/powerpoint/2010/main" val="2435234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fld id="{C3F227E5-EF47-4B53-BEF9-CBAF243E1426}"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CADA6EA-EA67-459D-BE8F-615AF0F626C0}" type="slidenum">
              <a:rPr lang="en-US" altLang="zh-TW"/>
              <a:pPr/>
              <a:t>‹#›</a:t>
            </a:fld>
            <a:endParaRPr lang="en-US" altLang="zh-TW"/>
          </a:p>
        </p:txBody>
      </p:sp>
    </p:spTree>
    <p:extLst>
      <p:ext uri="{BB962C8B-B14F-4D97-AF65-F5344CB8AC3E}">
        <p14:creationId xmlns:p14="http://schemas.microsoft.com/office/powerpoint/2010/main" val="16599987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 按一下以編輯母片子標題樣式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AFAD958-DF8B-4768-838E-92789DB6F0A6}"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0EBD4BF6-80E4-4BF1-AF47-DE2E6E3EF98B}" type="slidenum">
              <a:rPr lang="en-US" altLang="zh-TW"/>
              <a:pPr>
                <a:defRPr/>
              </a:pPr>
              <a:t>‹#›</a:t>
            </a:fld>
            <a:endParaRPr lang="en-US" altLang="zh-TW"/>
          </a:p>
        </p:txBody>
      </p:sp>
    </p:spTree>
    <p:extLst>
      <p:ext uri="{BB962C8B-B14F-4D97-AF65-F5344CB8AC3E}">
        <p14:creationId xmlns:p14="http://schemas.microsoft.com/office/powerpoint/2010/main" val="2976823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20F6E49-D582-4CCE-A2AA-AE6AD0384BC5}"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A3FB6CB1-B690-43D0-BF31-C30CBBF1706B}" type="slidenum">
              <a:rPr lang="en-US" altLang="zh-TW"/>
              <a:pPr>
                <a:defRPr/>
              </a:pPr>
              <a:t>‹#›</a:t>
            </a:fld>
            <a:endParaRPr lang="en-US" altLang="zh-TW"/>
          </a:p>
        </p:txBody>
      </p:sp>
    </p:spTree>
    <p:extLst>
      <p:ext uri="{BB962C8B-B14F-4D97-AF65-F5344CB8AC3E}">
        <p14:creationId xmlns:p14="http://schemas.microsoft.com/office/powerpoint/2010/main" val="3341390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35D1AA8-6D47-40F1-A44A-BA74A1DB67B9}"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A66DD04E-7A41-4B08-94B7-16155907D272}" type="slidenum">
              <a:rPr lang="en-US" altLang="zh-TW"/>
              <a:pPr>
                <a:defRPr/>
              </a:pPr>
              <a:t>‹#›</a:t>
            </a:fld>
            <a:endParaRPr lang="en-US" altLang="zh-TW"/>
          </a:p>
        </p:txBody>
      </p:sp>
    </p:spTree>
    <p:extLst>
      <p:ext uri="{BB962C8B-B14F-4D97-AF65-F5344CB8AC3E}">
        <p14:creationId xmlns:p14="http://schemas.microsoft.com/office/powerpoint/2010/main" val="1341406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0958F161-3C3D-412F-8427-FB8A312E4E7D}"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113EB533-65BF-489C-A83F-1601A0D5B380}" type="slidenum">
              <a:rPr lang="en-US" altLang="zh-TW"/>
              <a:pPr>
                <a:defRPr/>
              </a:pPr>
              <a:t>‹#›</a:t>
            </a:fld>
            <a:endParaRPr lang="en-US" altLang="zh-TW"/>
          </a:p>
        </p:txBody>
      </p:sp>
    </p:spTree>
    <p:extLst>
      <p:ext uri="{BB962C8B-B14F-4D97-AF65-F5344CB8AC3E}">
        <p14:creationId xmlns:p14="http://schemas.microsoft.com/office/powerpoint/2010/main" val="41827528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F04A936-C4E0-4B8F-A78F-0F0EA67D7E94}" type="datetime1">
              <a:rPr lang="zh-TW" altLang="en-US"/>
              <a:pPr>
                <a:defRPr/>
              </a:pPr>
              <a:t>2015/6/15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r>
              <a:rPr lang="en-US" altLang="zh-TW"/>
              <a:t>p.</a:t>
            </a:r>
            <a:fld id="{5FBD5AC4-4BD0-4B8E-A3A1-3E7EE80695DC}" type="slidenum">
              <a:rPr lang="en-US" altLang="zh-TW"/>
              <a:pPr>
                <a:defRPr/>
              </a:pPr>
              <a:t>‹#›</a:t>
            </a:fld>
            <a:endParaRPr lang="en-US" altLang="zh-TW"/>
          </a:p>
        </p:txBody>
      </p:sp>
    </p:spTree>
    <p:extLst>
      <p:ext uri="{BB962C8B-B14F-4D97-AF65-F5344CB8AC3E}">
        <p14:creationId xmlns:p14="http://schemas.microsoft.com/office/powerpoint/2010/main" val="415088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6A2E7F5E-92AB-4ED3-946C-2D51C688E1C8}"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48ADB369-86C1-49EA-8FA5-4E5997F6C16C}" type="slidenum">
              <a:rPr lang="en-US" altLang="zh-TW"/>
              <a:pPr>
                <a:defRPr/>
              </a:pPr>
              <a:t>‹#›</a:t>
            </a:fld>
            <a:endParaRPr lang="en-US" altLang="zh-TW"/>
          </a:p>
        </p:txBody>
      </p:sp>
    </p:spTree>
    <p:extLst>
      <p:ext uri="{BB962C8B-B14F-4D97-AF65-F5344CB8AC3E}">
        <p14:creationId xmlns:p14="http://schemas.microsoft.com/office/powerpoint/2010/main" val="3108709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B99E045C-DD0E-4E7E-B9BB-FB242F608BE0}"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r>
              <a:rPr lang="en-US" altLang="zh-TW"/>
              <a:t>p.</a:t>
            </a:r>
            <a:fld id="{9B438215-E6B2-4D18-84C1-6AD088ACEE8D}" type="slidenum">
              <a:rPr lang="en-US" altLang="zh-TW"/>
              <a:pPr>
                <a:defRPr/>
              </a:pPr>
              <a:t>‹#›</a:t>
            </a:fld>
            <a:endParaRPr lang="en-US" altLang="zh-TW"/>
          </a:p>
        </p:txBody>
      </p:sp>
    </p:spTree>
    <p:extLst>
      <p:ext uri="{BB962C8B-B14F-4D97-AF65-F5344CB8AC3E}">
        <p14:creationId xmlns:p14="http://schemas.microsoft.com/office/powerpoint/2010/main" val="1412714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9A8976C-7916-47A0-A713-D43F3AFA6AF8}" type="datetime1">
              <a:rPr lang="zh-TW" altLang="en-US"/>
              <a:pPr>
                <a:defRPr/>
              </a:pPr>
              <a:t>2015/6/15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r>
              <a:rPr lang="en-US" altLang="zh-TW"/>
              <a:t>p.</a:t>
            </a:r>
            <a:fld id="{36B64C5E-43EB-4FDA-927A-637C8689C707}" type="slidenum">
              <a:rPr lang="en-US" altLang="zh-TW"/>
              <a:pPr>
                <a:defRPr/>
              </a:pPr>
              <a:t>‹#›</a:t>
            </a:fld>
            <a:endParaRPr lang="en-US" altLang="zh-TW"/>
          </a:p>
        </p:txBody>
      </p:sp>
    </p:spTree>
    <p:extLst>
      <p:ext uri="{BB962C8B-B14F-4D97-AF65-F5344CB8AC3E}">
        <p14:creationId xmlns:p14="http://schemas.microsoft.com/office/powerpoint/2010/main" val="25022965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2371902-6380-48C9-A8AC-28753CA993AB}"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3A6CFB3B-EAFE-4382-879A-1BFC8CF26E0C}" type="slidenum">
              <a:rPr lang="en-US" altLang="zh-TW"/>
              <a:pPr>
                <a:defRPr/>
              </a:pPr>
              <a:t>‹#›</a:t>
            </a:fld>
            <a:endParaRPr lang="en-US" altLang="zh-TW"/>
          </a:p>
        </p:txBody>
      </p:sp>
    </p:spTree>
    <p:extLst>
      <p:ext uri="{BB962C8B-B14F-4D97-AF65-F5344CB8AC3E}">
        <p14:creationId xmlns:p14="http://schemas.microsoft.com/office/powerpoint/2010/main" val="3144863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C0BF055-3D4E-4842-A208-9096A87F3321}"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9F115ABE-4587-4854-B362-CF9F4CC68B51}" type="slidenum">
              <a:rPr lang="en-US" altLang="zh-TW"/>
              <a:pPr>
                <a:defRPr/>
              </a:pPr>
              <a:t>‹#›</a:t>
            </a:fld>
            <a:endParaRPr lang="en-US" altLang="zh-TW"/>
          </a:p>
        </p:txBody>
      </p:sp>
    </p:spTree>
    <p:extLst>
      <p:ext uri="{BB962C8B-B14F-4D97-AF65-F5344CB8AC3E}">
        <p14:creationId xmlns:p14="http://schemas.microsoft.com/office/powerpoint/2010/main" val="824513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018B135-CB75-4EBF-91C9-FAA6F17F61D8}"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28029185-EB3A-45EA-9C35-6CBC4B90467B}" type="slidenum">
              <a:rPr lang="en-US" altLang="zh-TW"/>
              <a:pPr>
                <a:defRPr/>
              </a:pPr>
              <a:t>‹#›</a:t>
            </a:fld>
            <a:endParaRPr lang="en-US" altLang="zh-TW"/>
          </a:p>
        </p:txBody>
      </p:sp>
    </p:spTree>
    <p:extLst>
      <p:ext uri="{BB962C8B-B14F-4D97-AF65-F5344CB8AC3E}">
        <p14:creationId xmlns:p14="http://schemas.microsoft.com/office/powerpoint/2010/main" val="324953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A86188F-BD39-4362-A558-BC3FE6DEB02C}"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C7DDEF4D-6BC3-4DFC-B952-F044394758DF}" type="slidenum">
              <a:rPr lang="en-US" altLang="zh-TW"/>
              <a:pPr>
                <a:defRPr/>
              </a:pPr>
              <a:t>‹#›</a:t>
            </a:fld>
            <a:endParaRPr lang="en-US" altLang="zh-TW"/>
          </a:p>
        </p:txBody>
      </p:sp>
    </p:spTree>
    <p:extLst>
      <p:ext uri="{BB962C8B-B14F-4D97-AF65-F5344CB8AC3E}">
        <p14:creationId xmlns:p14="http://schemas.microsoft.com/office/powerpoint/2010/main" val="5328894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3"/>
          <p:cNvSpPr>
            <a:spLocks noGrp="1"/>
          </p:cNvSpPr>
          <p:nvPr>
            <p:ph type="dt" sz="half" idx="10"/>
          </p:nvPr>
        </p:nvSpPr>
        <p:spPr/>
        <p:txBody>
          <a:bodyPr/>
          <a:lstStyle>
            <a:lvl1pPr>
              <a:defRPr/>
            </a:lvl1pPr>
          </a:lstStyle>
          <a:p>
            <a:pPr>
              <a:defRPr/>
            </a:pPr>
            <a:fld id="{BD25C583-497F-4B4D-9F0C-41443B4A78B1}"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r>
              <a:rPr lang="en-US" altLang="zh-TW"/>
              <a:t>p.</a:t>
            </a:r>
            <a:fld id="{0C9A68D7-7F0E-42DC-AF6B-BDE2027E54E1}" type="slidenum">
              <a:rPr lang="en-US" altLang="zh-TW"/>
              <a:pPr>
                <a:defRPr/>
              </a:pPr>
              <a:t>‹#›</a:t>
            </a:fld>
            <a:endParaRPr lang="en-US" altLang="zh-TW"/>
          </a:p>
        </p:txBody>
      </p:sp>
    </p:spTree>
    <p:extLst>
      <p:ext uri="{BB962C8B-B14F-4D97-AF65-F5344CB8AC3E}">
        <p14:creationId xmlns:p14="http://schemas.microsoft.com/office/powerpoint/2010/main" val="15165165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fld id="{C1D4F7E1-F5AD-4BDB-BF13-30390744F8A3}"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33C99BEF-0D9D-409E-9FF3-07DD4CC8B10B}" type="slidenum">
              <a:rPr lang="en-US" altLang="zh-TW"/>
              <a:pPr>
                <a:defRPr/>
              </a:pPr>
              <a:t>‹#›</a:t>
            </a:fld>
            <a:endParaRPr lang="en-US" altLang="zh-TW"/>
          </a:p>
        </p:txBody>
      </p:sp>
    </p:spTree>
    <p:extLst>
      <p:ext uri="{BB962C8B-B14F-4D97-AF65-F5344CB8AC3E}">
        <p14:creationId xmlns:p14="http://schemas.microsoft.com/office/powerpoint/2010/main" val="3436312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7"/>
            <a:ext cx="7772400" cy="1470025"/>
          </a:xfrm>
        </p:spPr>
        <p:txBody>
          <a:bodyPr/>
          <a:lstStyle/>
          <a:p>
            <a:r>
              <a:rPr lang="zh-TW" altLang="en-US" smtClean="0"/>
              <a:t>按一下以編輯母片標題樣式</a:t>
            </a:r>
            <a:endParaRPr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 按一下以編輯母片子標題樣式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2E40071-D4CE-4F83-B2A8-9719AC60F828}"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00B26A23-601C-43FA-B27E-5C07DB703B53}" type="slidenum">
              <a:rPr lang="en-US" altLang="zh-TW"/>
              <a:pPr>
                <a:defRPr/>
              </a:pPr>
              <a:t>‹#›</a:t>
            </a:fld>
            <a:endParaRPr lang="en-US" altLang="zh-TW"/>
          </a:p>
        </p:txBody>
      </p:sp>
    </p:spTree>
    <p:extLst>
      <p:ext uri="{BB962C8B-B14F-4D97-AF65-F5344CB8AC3E}">
        <p14:creationId xmlns:p14="http://schemas.microsoft.com/office/powerpoint/2010/main" val="3884802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C9A5EB1D-C526-4F2A-A735-62791C18A1A6}"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F0AD08F9-D8D7-419D-AE6E-F4F6A603C51C}" type="slidenum">
              <a:rPr lang="en-US" altLang="zh-TW"/>
              <a:pPr>
                <a:defRPr/>
              </a:pPr>
              <a:t>‹#›</a:t>
            </a:fld>
            <a:endParaRPr lang="en-US" altLang="zh-TW"/>
          </a:p>
        </p:txBody>
      </p:sp>
    </p:spTree>
    <p:extLst>
      <p:ext uri="{BB962C8B-B14F-4D97-AF65-F5344CB8AC3E}">
        <p14:creationId xmlns:p14="http://schemas.microsoft.com/office/powerpoint/2010/main" val="312244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07AD687-136A-4BA4-99F3-A0586857A16E}" type="datetime1">
              <a:rPr lang="zh-TW" altLang="en-US"/>
              <a:pPr>
                <a:defRPr/>
              </a:pPr>
              <a:t>2015/6/15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CDDF09BA-1A24-4655-887F-DFFA7298B3F9}" type="slidenum">
              <a:rPr lang="en-US" altLang="zh-TW"/>
              <a:pPr>
                <a:defRPr/>
              </a:pPr>
              <a:t>‹#›</a:t>
            </a:fld>
            <a:endParaRPr lang="en-US" altLang="zh-TW"/>
          </a:p>
        </p:txBody>
      </p:sp>
    </p:spTree>
    <p:extLst>
      <p:ext uri="{BB962C8B-B14F-4D97-AF65-F5344CB8AC3E}">
        <p14:creationId xmlns:p14="http://schemas.microsoft.com/office/powerpoint/2010/main" val="18949401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E298878E-52A6-4465-A367-87A4A164ED0A}"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0DFEB4D2-57C1-47C5-8742-2D9F06C63524}" type="slidenum">
              <a:rPr lang="en-US" altLang="zh-TW"/>
              <a:pPr>
                <a:defRPr/>
              </a:pPr>
              <a:t>‹#›</a:t>
            </a:fld>
            <a:endParaRPr lang="en-US" altLang="zh-TW"/>
          </a:p>
        </p:txBody>
      </p:sp>
    </p:spTree>
    <p:extLst>
      <p:ext uri="{BB962C8B-B14F-4D97-AF65-F5344CB8AC3E}">
        <p14:creationId xmlns:p14="http://schemas.microsoft.com/office/powerpoint/2010/main" val="264079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8B4BA7A3-64EA-4E6A-B6F3-38BD5CE51E3E}"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AAE3A070-6B2C-45F1-ADD1-D89FA8F6FC6D}" type="slidenum">
              <a:rPr lang="en-US" altLang="zh-TW"/>
              <a:pPr>
                <a:defRPr/>
              </a:pPr>
              <a:t>‹#›</a:t>
            </a:fld>
            <a:endParaRPr lang="en-US" altLang="zh-TW"/>
          </a:p>
        </p:txBody>
      </p:sp>
    </p:spTree>
    <p:extLst>
      <p:ext uri="{BB962C8B-B14F-4D97-AF65-F5344CB8AC3E}">
        <p14:creationId xmlns:p14="http://schemas.microsoft.com/office/powerpoint/2010/main" val="3817736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E6AEF2D9-E717-40EE-8F60-6DED1E27C87C}" type="datetime1">
              <a:rPr lang="zh-TW" altLang="en-US"/>
              <a:pPr>
                <a:defRPr/>
              </a:pPr>
              <a:t>2015/6/15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r>
              <a:rPr lang="en-US" altLang="zh-TW"/>
              <a:t>p.</a:t>
            </a:r>
            <a:fld id="{BAB0F7B6-88ED-40A3-9339-8A7BD0AE5397}" type="slidenum">
              <a:rPr lang="en-US" altLang="zh-TW"/>
              <a:pPr>
                <a:defRPr/>
              </a:pPr>
              <a:t>‹#›</a:t>
            </a:fld>
            <a:endParaRPr lang="en-US" altLang="zh-TW"/>
          </a:p>
        </p:txBody>
      </p:sp>
    </p:spTree>
    <p:extLst>
      <p:ext uri="{BB962C8B-B14F-4D97-AF65-F5344CB8AC3E}">
        <p14:creationId xmlns:p14="http://schemas.microsoft.com/office/powerpoint/2010/main" val="2168355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0DBC7D4C-9445-465C-BB38-E6D592D5B8EC}"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r>
              <a:rPr lang="en-US" altLang="zh-TW"/>
              <a:t>p.</a:t>
            </a:r>
            <a:fld id="{D7306517-5855-4528-BDC0-5FD0D4C4D62A}" type="slidenum">
              <a:rPr lang="en-US" altLang="zh-TW"/>
              <a:pPr>
                <a:defRPr/>
              </a:pPr>
              <a:t>‹#›</a:t>
            </a:fld>
            <a:endParaRPr lang="en-US" altLang="zh-TW"/>
          </a:p>
        </p:txBody>
      </p:sp>
    </p:spTree>
    <p:extLst>
      <p:ext uri="{BB962C8B-B14F-4D97-AF65-F5344CB8AC3E}">
        <p14:creationId xmlns:p14="http://schemas.microsoft.com/office/powerpoint/2010/main" val="12451855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BB791EF-96FC-4099-8D48-1D079A73558D}" type="datetime1">
              <a:rPr lang="zh-TW" altLang="en-US"/>
              <a:pPr>
                <a:defRPr/>
              </a:pPr>
              <a:t>2015/6/15</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r>
              <a:rPr lang="en-US" altLang="zh-TW"/>
              <a:t>p.</a:t>
            </a:r>
            <a:fld id="{3996FA34-B033-4146-9BF7-FBE9CF07A5BA}" type="slidenum">
              <a:rPr lang="en-US" altLang="zh-TW"/>
              <a:pPr>
                <a:defRPr/>
              </a:pPr>
              <a:t>‹#›</a:t>
            </a:fld>
            <a:endParaRPr lang="en-US" altLang="zh-TW"/>
          </a:p>
        </p:txBody>
      </p:sp>
    </p:spTree>
    <p:extLst>
      <p:ext uri="{BB962C8B-B14F-4D97-AF65-F5344CB8AC3E}">
        <p14:creationId xmlns:p14="http://schemas.microsoft.com/office/powerpoint/2010/main" val="9811443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7CC48DA-CEB3-4F74-9276-2359B5C61923}"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30E0F635-E428-4217-883B-2F4FF0044A28}" type="slidenum">
              <a:rPr lang="en-US" altLang="zh-TW"/>
              <a:pPr>
                <a:defRPr/>
              </a:pPr>
              <a:t>‹#›</a:t>
            </a:fld>
            <a:endParaRPr lang="en-US" altLang="zh-TW"/>
          </a:p>
        </p:txBody>
      </p:sp>
    </p:spTree>
    <p:extLst>
      <p:ext uri="{BB962C8B-B14F-4D97-AF65-F5344CB8AC3E}">
        <p14:creationId xmlns:p14="http://schemas.microsoft.com/office/powerpoint/2010/main" val="29491332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434D999-A78F-42B8-B806-B6E128BD615A}"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r>
              <a:rPr lang="en-US" altLang="zh-TW"/>
              <a:t>p.</a:t>
            </a:r>
            <a:fld id="{946D5DBE-8DAB-4858-B8D9-4F19828270AB}" type="slidenum">
              <a:rPr lang="en-US" altLang="zh-TW"/>
              <a:pPr>
                <a:defRPr/>
              </a:pPr>
              <a:t>‹#›</a:t>
            </a:fld>
            <a:endParaRPr lang="en-US" altLang="zh-TW"/>
          </a:p>
        </p:txBody>
      </p:sp>
    </p:spTree>
    <p:extLst>
      <p:ext uri="{BB962C8B-B14F-4D97-AF65-F5344CB8AC3E}">
        <p14:creationId xmlns:p14="http://schemas.microsoft.com/office/powerpoint/2010/main" val="1846400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1B89BA8-AD94-47D9-85D8-E9E956025F5E}"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8972A1BE-842D-450E-BC41-BD5868E1CECA}" type="slidenum">
              <a:rPr lang="en-US" altLang="zh-TW"/>
              <a:pPr>
                <a:defRPr/>
              </a:pPr>
              <a:t>‹#›</a:t>
            </a:fld>
            <a:endParaRPr lang="en-US" altLang="zh-TW"/>
          </a:p>
        </p:txBody>
      </p:sp>
    </p:spTree>
    <p:extLst>
      <p:ext uri="{BB962C8B-B14F-4D97-AF65-F5344CB8AC3E}">
        <p14:creationId xmlns:p14="http://schemas.microsoft.com/office/powerpoint/2010/main" val="26199696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DFCD8BE-014F-46EF-8294-FCE6B1F4274A}"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BBC22A54-FBBF-4196-B3C4-D8BFB789521E}" type="slidenum">
              <a:rPr lang="en-US" altLang="zh-TW"/>
              <a:pPr>
                <a:defRPr/>
              </a:pPr>
              <a:t>‹#›</a:t>
            </a:fld>
            <a:endParaRPr lang="en-US" altLang="zh-TW"/>
          </a:p>
        </p:txBody>
      </p:sp>
    </p:spTree>
    <p:extLst>
      <p:ext uri="{BB962C8B-B14F-4D97-AF65-F5344CB8AC3E}">
        <p14:creationId xmlns:p14="http://schemas.microsoft.com/office/powerpoint/2010/main" val="3343002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40"/>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7C701FE-E354-4198-B0B8-DEDCF157C67C}" type="datetime1">
              <a:rPr lang="zh-TW" altLang="en-US"/>
              <a:pPr>
                <a:defRPr/>
              </a:pPr>
              <a:t>2015/6/15</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r>
              <a:rPr lang="en-US" altLang="zh-TW"/>
              <a:t>p.</a:t>
            </a:r>
            <a:fld id="{3ACE1E28-2FEC-4F28-A543-C0E4B225BDC9}" type="slidenum">
              <a:rPr lang="en-US" altLang="zh-TW"/>
              <a:pPr>
                <a:defRPr/>
              </a:pPr>
              <a:t>‹#›</a:t>
            </a:fld>
            <a:endParaRPr lang="en-US" altLang="zh-TW"/>
          </a:p>
        </p:txBody>
      </p:sp>
    </p:spTree>
    <p:extLst>
      <p:ext uri="{BB962C8B-B14F-4D97-AF65-F5344CB8AC3E}">
        <p14:creationId xmlns:p14="http://schemas.microsoft.com/office/powerpoint/2010/main" val="86632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0459B4A-E6CC-4387-BB45-712C0A9F704B}"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319C1EAD-1BD5-40B0-97CA-819908E4078B}" type="slidenum">
              <a:rPr lang="en-US" altLang="zh-TW"/>
              <a:pPr>
                <a:defRPr/>
              </a:pPr>
              <a:t>‹#›</a:t>
            </a:fld>
            <a:endParaRPr lang="en-US" altLang="zh-TW"/>
          </a:p>
        </p:txBody>
      </p:sp>
    </p:spTree>
    <p:extLst>
      <p:ext uri="{BB962C8B-B14F-4D97-AF65-F5344CB8AC3E}">
        <p14:creationId xmlns:p14="http://schemas.microsoft.com/office/powerpoint/2010/main" val="269574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1_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2"/>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fld id="{54CCE556-7E69-4D8F-BF2E-08673FDCF380}" type="datetime1">
              <a:rPr lang="zh-TW" altLang="en-US"/>
              <a:pPr>
                <a:defRPr/>
              </a:pPr>
              <a:t>2015/6/15</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p.</a:t>
            </a:r>
            <a:fld id="{F5DC4B9E-DE51-4563-AF7A-326CFA2EE906}" type="slidenum">
              <a:rPr lang="en-US" altLang="zh-TW"/>
              <a:pPr>
                <a:defRPr/>
              </a:pPr>
              <a:t>‹#›</a:t>
            </a:fld>
            <a:endParaRPr lang="en-US" altLang="zh-TW"/>
          </a:p>
        </p:txBody>
      </p:sp>
    </p:spTree>
    <p:extLst>
      <p:ext uri="{BB962C8B-B14F-4D97-AF65-F5344CB8AC3E}">
        <p14:creationId xmlns:p14="http://schemas.microsoft.com/office/powerpoint/2010/main" val="1604882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7" descr="G:\usr\ching\7.品管圈＆自行研究 &amp; 台中港季刊\簡報範本\General\Sky\0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8863"/>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9"/>
          <p:cNvSpPr>
            <a:spLocks noChangeArrowheads="1"/>
          </p:cNvSpPr>
          <p:nvPr userDrawn="1"/>
        </p:nvSpPr>
        <p:spPr bwMode="auto">
          <a:xfrm>
            <a:off x="0" y="1143000"/>
            <a:ext cx="9144000" cy="76200"/>
          </a:xfrm>
          <a:prstGeom prst="rect">
            <a:avLst/>
          </a:prstGeom>
          <a:gradFill rotWithShape="0">
            <a:gsLst>
              <a:gs pos="0">
                <a:srgbClr val="93D1F3"/>
              </a:gs>
              <a:gs pos="100000">
                <a:srgbClr val="FFFFFF"/>
              </a:gs>
            </a:gsLst>
            <a:lin ang="0" scaled="1"/>
          </a:gradFill>
          <a:ln>
            <a:noFill/>
          </a:ln>
          <a:extLst/>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l" eaLnBrk="1" hangingPunct="1">
              <a:defRPr/>
            </a:pPr>
            <a:endParaRPr lang="zh-TW" altLang="en-US" sz="1800" b="0" smtClean="0">
              <a:solidFill>
                <a:prstClr val="black"/>
              </a:solidFill>
            </a:endParaRPr>
          </a:p>
        </p:txBody>
      </p:sp>
      <p:pic>
        <p:nvPicPr>
          <p:cNvPr id="6" name="Picture 1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1325" y="152400"/>
            <a:ext cx="625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17B35139-11B8-4DF5-AB62-8ABAE4B4438B}" type="datetime1">
              <a:rPr lang="zh-TW" altLang="en-US"/>
              <a:pPr>
                <a:defRPr/>
              </a:pPr>
              <a:t>2015/6/15</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r>
              <a:rPr lang="en-US" altLang="zh-TW"/>
              <a:t>p.</a:t>
            </a:r>
            <a:fld id="{BAF29264-2932-4CE1-B447-FAB7961F7E98}" type="slidenum">
              <a:rPr lang="en-US" altLang="zh-TW"/>
              <a:pPr>
                <a:defRPr/>
              </a:pPr>
              <a:t>‹#›</a:t>
            </a:fld>
            <a:endParaRPr lang="en-US" altLang="zh-TW"/>
          </a:p>
        </p:txBody>
      </p:sp>
    </p:spTree>
    <p:extLst>
      <p:ext uri="{BB962C8B-B14F-4D97-AF65-F5344CB8AC3E}">
        <p14:creationId xmlns:p14="http://schemas.microsoft.com/office/powerpoint/2010/main" val="12671220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4" name="圖片 7"/>
          <p:cNvPicPr>
            <a:picLocks noChangeAspect="1"/>
          </p:cNvPicPr>
          <p:nvPr userDrawn="1"/>
        </p:nvPicPr>
        <p:blipFill>
          <a:blip r:embed="rId2" cstate="print">
            <a:extLst>
              <a:ext uri="{28A0092B-C50C-407E-A947-70E740481C1C}">
                <a14:useLocalDpi xmlns:a14="http://schemas.microsoft.com/office/drawing/2010/main" val="0"/>
              </a:ext>
            </a:extLst>
          </a:blip>
          <a:srcRect b="37587"/>
          <a:stretch>
            <a:fillRect/>
          </a:stretch>
        </p:blipFill>
        <p:spPr bwMode="auto">
          <a:xfrm>
            <a:off x="0" y="3175"/>
            <a:ext cx="91440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16025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C82E673-6275-4E73-88E8-6A047C329DE2}" type="datetime1">
              <a:rPr lang="zh-TW" altLang="en-US"/>
              <a:pPr>
                <a:defRPr/>
              </a:pPr>
              <a:t>2015/6/15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ADB11188-EF5F-4553-9855-7EBB2EA68C49}" type="slidenum">
              <a:rPr lang="en-US" altLang="zh-TW"/>
              <a:pPr>
                <a:defRPr/>
              </a:pPr>
              <a:t>‹#›</a:t>
            </a:fld>
            <a:endParaRPr lang="en-US" altLang="zh-TW"/>
          </a:p>
        </p:txBody>
      </p:sp>
    </p:spTree>
    <p:extLst>
      <p:ext uri="{BB962C8B-B14F-4D97-AF65-F5344CB8AC3E}">
        <p14:creationId xmlns:p14="http://schemas.microsoft.com/office/powerpoint/2010/main" val="11709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2.w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2.wmf"/><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2.w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2.wm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7" descr="G:\usr\ching\7.品管圈＆自行研究 &amp; 台中港季刊\簡報範本\General\Sky\05.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18863"/>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9"/>
          <p:cNvSpPr>
            <a:spLocks noChangeArrowheads="1"/>
          </p:cNvSpPr>
          <p:nvPr userDrawn="1"/>
        </p:nvSpPr>
        <p:spPr bwMode="auto">
          <a:xfrm>
            <a:off x="0" y="1143000"/>
            <a:ext cx="9144000" cy="76200"/>
          </a:xfrm>
          <a:prstGeom prst="rect">
            <a:avLst/>
          </a:prstGeom>
          <a:gradFill rotWithShape="0">
            <a:gsLst>
              <a:gs pos="0">
                <a:srgbClr val="93D1F3"/>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l" eaLnBrk="1" hangingPunct="1">
              <a:defRPr/>
            </a:pPr>
            <a:endParaRPr lang="zh-TW" altLang="en-US" sz="1800" b="0" smtClean="0">
              <a:solidFill>
                <a:prstClr val="black"/>
              </a:solidFill>
            </a:endParaRPr>
          </a:p>
        </p:txBody>
      </p:sp>
      <p:sp>
        <p:nvSpPr>
          <p:cNvPr id="1028" name="標題版面配置區 1"/>
          <p:cNvSpPr>
            <a:spLocks noGrp="1"/>
          </p:cNvSpPr>
          <p:nvPr>
            <p:ph type="title"/>
          </p:nvPr>
        </p:nvSpPr>
        <p:spPr bwMode="auto">
          <a:xfrm>
            <a:off x="1066800" y="258763"/>
            <a:ext cx="7467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latin typeface="Arial" charset="0"/>
                <a:ea typeface="新細明體" charset="0"/>
                <a:cs typeface="新細明體" charset="0"/>
              </a:defRPr>
            </a:lvl1pPr>
          </a:lstStyle>
          <a:p>
            <a:pPr>
              <a:defRPr/>
            </a:pPr>
            <a:fld id="{479FEE6A-C9D3-4098-B906-D7AA839E783F}" type="datetime1">
              <a:rPr lang="zh-TW" altLang="en-US"/>
              <a:pPr>
                <a:defRPr/>
              </a:pPr>
              <a:t>2015/6/15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000" b="1">
                <a:solidFill>
                  <a:srgbClr val="000099"/>
                </a:solidFill>
                <a:latin typeface="Impact" pitchFamily="34" charset="0"/>
                <a:ea typeface="標楷體" pitchFamily="65" charset="-120"/>
              </a:defRPr>
            </a:lvl1pPr>
          </a:lstStyle>
          <a:p>
            <a:pPr>
              <a:defRPr/>
            </a:pPr>
            <a:fld id="{B1DA6FCE-C0FE-4CA7-8434-46E8D4350CAD}" type="slidenum">
              <a:rPr lang="en-US" altLang="zh-TW"/>
              <a:pPr>
                <a:defRPr/>
              </a:pPr>
              <a:t>‹#›</a:t>
            </a:fld>
            <a:endParaRPr lang="en-US" altLang="zh-TW"/>
          </a:p>
        </p:txBody>
      </p:sp>
      <p:pic>
        <p:nvPicPr>
          <p:cNvPr id="1033"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41325" y="152400"/>
            <a:ext cx="625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457200" rtl="0" eaLnBrk="0" fontAlgn="base" hangingPunct="0">
        <a:spcBef>
          <a:spcPct val="0"/>
        </a:spcBef>
        <a:spcAft>
          <a:spcPct val="0"/>
        </a:spcAft>
        <a:defRPr sz="4000" b="1" kern="1200">
          <a:solidFill>
            <a:schemeClr val="tx1"/>
          </a:solidFill>
          <a:latin typeface="Times New Roman" pitchFamily="18" charset="0"/>
          <a:ea typeface="標楷體" pitchFamily="65" charset="-120"/>
          <a:cs typeface="+mj-cs"/>
        </a:defRPr>
      </a:lvl1pPr>
      <a:lvl2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2pPr>
      <a:lvl3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3pPr>
      <a:lvl4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4pPr>
      <a:lvl5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5pPr>
      <a:lvl6pPr marL="457200" algn="ctr" defTabSz="457200" rtl="0" fontAlgn="base">
        <a:spcBef>
          <a:spcPct val="0"/>
        </a:spcBef>
        <a:spcAft>
          <a:spcPct val="0"/>
        </a:spcAft>
        <a:defRPr sz="4400">
          <a:solidFill>
            <a:schemeClr val="tx1"/>
          </a:solidFill>
          <a:latin typeface="Calibri" pitchFamily="34" charset="0"/>
          <a:ea typeface="新細明體" charset="-120"/>
        </a:defRPr>
      </a:lvl6pPr>
      <a:lvl7pPr marL="914400" algn="ctr" defTabSz="457200" rtl="0" fontAlgn="base">
        <a:spcBef>
          <a:spcPct val="0"/>
        </a:spcBef>
        <a:spcAft>
          <a:spcPct val="0"/>
        </a:spcAft>
        <a:defRPr sz="4400">
          <a:solidFill>
            <a:schemeClr val="tx1"/>
          </a:solidFill>
          <a:latin typeface="Calibri" pitchFamily="34" charset="0"/>
          <a:ea typeface="新細明體" charset="-120"/>
        </a:defRPr>
      </a:lvl7pPr>
      <a:lvl8pPr marL="1371600" algn="ctr" defTabSz="457200" rtl="0" fontAlgn="base">
        <a:spcBef>
          <a:spcPct val="0"/>
        </a:spcBef>
        <a:spcAft>
          <a:spcPct val="0"/>
        </a:spcAft>
        <a:defRPr sz="4400">
          <a:solidFill>
            <a:schemeClr val="tx1"/>
          </a:solidFill>
          <a:latin typeface="Calibri" pitchFamily="34" charset="0"/>
          <a:ea typeface="新細明體" charset="-120"/>
        </a:defRPr>
      </a:lvl8pPr>
      <a:lvl9pPr marL="1828800" algn="ctr" defTabSz="457200"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extLst>
      <p:ext uri="{BB962C8B-B14F-4D97-AF65-F5344CB8AC3E}">
        <p14:creationId xmlns:p14="http://schemas.microsoft.com/office/powerpoint/2010/main" val="3419468966"/>
      </p:ext>
    </p:extLst>
  </p:cSld>
  <p:clrMap bg1="lt1" tx1="dk1" bg2="lt2" tx2="dk2" accent1="accent1" accent2="accent2" accent3="accent3" accent4="accent4" accent5="accent5" accent6="accent6" hlink="hlink" folHlink="folHlink"/>
  <p:sldLayoutIdLst>
    <p:sldLayoutId id="2147483766"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000" b="1">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000" b="1">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000" b="1">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000" b="1">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000" b="1">
          <a:solidFill>
            <a:schemeClr val="tx1"/>
          </a:solidFill>
          <a:latin typeface="微軟正黑體" pitchFamily="34" charset="-120"/>
          <a:ea typeface="微軟正黑體" pitchFamily="34" charset="-120"/>
        </a:defRPr>
      </a:lvl6pPr>
      <a:lvl7pPr marL="914400" algn="ctr" rtl="0" fontAlgn="base">
        <a:spcBef>
          <a:spcPct val="0"/>
        </a:spcBef>
        <a:spcAft>
          <a:spcPct val="0"/>
        </a:spcAft>
        <a:defRPr sz="4000" b="1">
          <a:solidFill>
            <a:schemeClr val="tx1"/>
          </a:solidFill>
          <a:latin typeface="微軟正黑體" pitchFamily="34" charset="-120"/>
          <a:ea typeface="微軟正黑體" pitchFamily="34" charset="-120"/>
        </a:defRPr>
      </a:lvl7pPr>
      <a:lvl8pPr marL="1371600" algn="ctr" rtl="0" fontAlgn="base">
        <a:spcBef>
          <a:spcPct val="0"/>
        </a:spcBef>
        <a:spcAft>
          <a:spcPct val="0"/>
        </a:spcAft>
        <a:defRPr sz="4000" b="1">
          <a:solidFill>
            <a:schemeClr val="tx1"/>
          </a:solidFill>
          <a:latin typeface="微軟正黑體" pitchFamily="34" charset="-120"/>
          <a:ea typeface="微軟正黑體" pitchFamily="34" charset="-120"/>
        </a:defRPr>
      </a:lvl8pPr>
      <a:lvl9pPr marL="1828800" algn="ctr" rtl="0" fontAlgn="base">
        <a:spcBef>
          <a:spcPct val="0"/>
        </a:spcBef>
        <a:spcAft>
          <a:spcPct val="0"/>
        </a:spcAft>
        <a:defRPr sz="4000" b="1">
          <a:solidFill>
            <a:schemeClr val="tx1"/>
          </a:solidFill>
          <a:latin typeface="微軟正黑體" pitchFamily="34" charset="-120"/>
          <a:ea typeface="微軟正黑體" pitchFamily="34" charset="-12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1066800" y="258763"/>
            <a:ext cx="7467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sz="1200" b="0">
                <a:solidFill>
                  <a:prstClr val="black">
                    <a:tint val="75000"/>
                  </a:prstClr>
                </a:solidFill>
                <a:latin typeface="Arial" charset="0"/>
                <a:ea typeface="新細明體" charset="0"/>
                <a:cs typeface="新細明體" charset="0"/>
              </a:defRPr>
            </a:lvl1pPr>
          </a:lstStyle>
          <a:p>
            <a:pPr algn="l">
              <a:defRPr/>
            </a:pPr>
            <a:fld id="{5158C24B-F256-496B-BDF1-1FF256B315AD}" type="datetime1">
              <a:rPr lang="zh-TW" altLang="en-US"/>
              <a:pPr algn="l">
                <a:defRPr/>
              </a:pPr>
              <a:t>2015/6/15</a:t>
            </a:fld>
            <a:endParaRPr lang="zh-TW" altLang="en-US"/>
          </a:p>
        </p:txBody>
      </p:sp>
      <p:sp>
        <p:nvSpPr>
          <p:cNvPr id="11"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Arial" charset="0"/>
                <a:ea typeface="新細明體" charset="-120"/>
              </a:defRPr>
            </a:lvl1pPr>
          </a:lstStyle>
          <a:p>
            <a:pPr>
              <a:defRPr/>
            </a:pPr>
            <a:endParaRPr lang="en-US" altLang="zh-TW"/>
          </a:p>
        </p:txBody>
      </p:sp>
      <p:sp>
        <p:nvSpPr>
          <p:cNvPr id="12"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0">
                <a:solidFill>
                  <a:srgbClr val="898989"/>
                </a:solidFill>
                <a:latin typeface="Brush Script Std" pitchFamily="66" charset="0"/>
                <a:ea typeface="新細明體" charset="-120"/>
              </a:defRPr>
            </a:lvl1pPr>
          </a:lstStyle>
          <a:p>
            <a:pPr>
              <a:defRPr/>
            </a:pPr>
            <a:r>
              <a:rPr lang="en-US" altLang="zh-TW"/>
              <a:t>p.</a:t>
            </a:r>
            <a:fld id="{C40F0055-5859-4999-80D0-A11D35C221F0}" type="slidenum">
              <a:rPr lang="en-US" altLang="zh-TW"/>
              <a:pPr>
                <a:defRPr/>
              </a:pPr>
              <a:t>‹#›</a:t>
            </a:fld>
            <a:endParaRPr lang="en-US" altLang="zh-TW"/>
          </a:p>
        </p:txBody>
      </p:sp>
    </p:spTree>
    <p:extLst>
      <p:ext uri="{BB962C8B-B14F-4D97-AF65-F5344CB8AC3E}">
        <p14:creationId xmlns:p14="http://schemas.microsoft.com/office/powerpoint/2010/main" val="2952343932"/>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457200" rtl="0" eaLnBrk="0" fontAlgn="base" hangingPunct="0">
        <a:spcBef>
          <a:spcPct val="0"/>
        </a:spcBef>
        <a:spcAft>
          <a:spcPct val="0"/>
        </a:spcAft>
        <a:defRPr sz="4000" b="1" kern="1200">
          <a:solidFill>
            <a:schemeClr val="tx1"/>
          </a:solidFill>
          <a:latin typeface="+mj-lt"/>
          <a:ea typeface="+mj-ea"/>
          <a:cs typeface="+mj-cs"/>
        </a:defRPr>
      </a:lvl1pPr>
      <a:lvl2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2pPr>
      <a:lvl3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3pPr>
      <a:lvl4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4pPr>
      <a:lvl5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5pPr>
      <a:lvl6pPr marL="457200" algn="ctr" defTabSz="457200" rtl="0" fontAlgn="base">
        <a:spcBef>
          <a:spcPct val="0"/>
        </a:spcBef>
        <a:spcAft>
          <a:spcPct val="0"/>
        </a:spcAft>
        <a:defRPr sz="4400">
          <a:solidFill>
            <a:schemeClr val="tx1"/>
          </a:solidFill>
          <a:latin typeface="Calibri" pitchFamily="34" charset="0"/>
          <a:ea typeface="新細明體" charset="-120"/>
        </a:defRPr>
      </a:lvl6pPr>
      <a:lvl7pPr marL="914400" algn="ctr" defTabSz="457200" rtl="0" fontAlgn="base">
        <a:spcBef>
          <a:spcPct val="0"/>
        </a:spcBef>
        <a:spcAft>
          <a:spcPct val="0"/>
        </a:spcAft>
        <a:defRPr sz="4400">
          <a:solidFill>
            <a:schemeClr val="tx1"/>
          </a:solidFill>
          <a:latin typeface="Calibri" pitchFamily="34" charset="0"/>
          <a:ea typeface="新細明體" charset="-120"/>
        </a:defRPr>
      </a:lvl7pPr>
      <a:lvl8pPr marL="1371600" algn="ctr" defTabSz="457200" rtl="0" fontAlgn="base">
        <a:spcBef>
          <a:spcPct val="0"/>
        </a:spcBef>
        <a:spcAft>
          <a:spcPct val="0"/>
        </a:spcAft>
        <a:defRPr sz="4400">
          <a:solidFill>
            <a:schemeClr val="tx1"/>
          </a:solidFill>
          <a:latin typeface="Calibri" pitchFamily="34" charset="0"/>
          <a:ea typeface="新細明體" charset="-120"/>
        </a:defRPr>
      </a:lvl8pPr>
      <a:lvl9pPr marL="1828800" algn="ctr" defTabSz="457200"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7" descr="G:\usr\ching\7.品管圈＆自行研究 &amp; 台中港季刊\簡報範本\General\Sky\05.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18863"/>
          <a:stretch>
            <a:fillRect/>
          </a:stretch>
        </p:blipFill>
        <p:spPr bwMode="auto">
          <a:xfrm>
            <a:off x="0" y="1285877"/>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9"/>
          <p:cNvSpPr>
            <a:spLocks noChangeArrowheads="1"/>
          </p:cNvSpPr>
          <p:nvPr userDrawn="1"/>
        </p:nvSpPr>
        <p:spPr bwMode="auto">
          <a:xfrm>
            <a:off x="0" y="1143000"/>
            <a:ext cx="9144000" cy="76200"/>
          </a:xfrm>
          <a:prstGeom prst="rect">
            <a:avLst/>
          </a:prstGeom>
          <a:gradFill rotWithShape="0">
            <a:gsLst>
              <a:gs pos="0">
                <a:srgbClr val="93D1F3"/>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l" eaLnBrk="1" hangingPunct="1">
              <a:defRPr/>
            </a:pPr>
            <a:endParaRPr lang="zh-TW" altLang="en-US" sz="1800" b="0" smtClean="0">
              <a:solidFill>
                <a:prstClr val="black"/>
              </a:solidFill>
            </a:endParaRPr>
          </a:p>
        </p:txBody>
      </p:sp>
      <p:sp>
        <p:nvSpPr>
          <p:cNvPr id="1028" name="標題版面配置區 1"/>
          <p:cNvSpPr>
            <a:spLocks noGrp="1"/>
          </p:cNvSpPr>
          <p:nvPr>
            <p:ph type="title"/>
          </p:nvPr>
        </p:nvSpPr>
        <p:spPr bwMode="auto">
          <a:xfrm>
            <a:off x="1066800" y="258764"/>
            <a:ext cx="7467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b="0" smtClean="0">
                <a:solidFill>
                  <a:prstClr val="black">
                    <a:tint val="75000"/>
                  </a:prstClr>
                </a:solidFill>
                <a:latin typeface="Arial" charset="0"/>
                <a:ea typeface="新細明體" charset="0"/>
                <a:cs typeface="新細明體" charset="0"/>
              </a:defRPr>
            </a:lvl1pPr>
          </a:lstStyle>
          <a:p>
            <a:pPr>
              <a:defRPr/>
            </a:pPr>
            <a:fld id="{AD23D371-4A28-42EF-9790-01A37DE69EE5}" type="datetime1">
              <a:rPr lang="zh-TW" altLang="en-US"/>
              <a:pPr>
                <a:defRPr/>
              </a:pPr>
              <a:t>2015/6/15</a:t>
            </a:fld>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Arial" charset="0"/>
              </a:defRPr>
            </a:lvl1pPr>
          </a:lstStyle>
          <a:p>
            <a:pPr>
              <a:defRPr/>
            </a:pPr>
            <a:endParaRPr lang="en-US" altLang="zh-TW"/>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0">
                <a:solidFill>
                  <a:srgbClr val="898989"/>
                </a:solidFill>
                <a:latin typeface="Brush Script Std" pitchFamily="66" charset="0"/>
              </a:defRPr>
            </a:lvl1pPr>
          </a:lstStyle>
          <a:p>
            <a:pPr>
              <a:defRPr/>
            </a:pPr>
            <a:r>
              <a:rPr lang="en-US" altLang="zh-TW"/>
              <a:t>p.</a:t>
            </a:r>
            <a:fld id="{6D44FA6C-5C02-4516-93D7-C12178990859}" type="slidenum">
              <a:rPr lang="en-US" altLang="zh-TW"/>
              <a:pPr>
                <a:defRPr/>
              </a:pPr>
              <a:t>‹#›</a:t>
            </a:fld>
            <a:endParaRPr lang="en-US" altLang="zh-TW"/>
          </a:p>
        </p:txBody>
      </p:sp>
      <p:pic>
        <p:nvPicPr>
          <p:cNvPr id="1033"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41328" y="152401"/>
            <a:ext cx="625475" cy="88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4887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spd="slow">
    <p:wipe/>
  </p:transition>
  <p:hf hdr="0" ftr="0" dt="0"/>
  <p:txStyles>
    <p:titleStyle>
      <a:lvl1pPr algn="ctr" defTabSz="457200" rtl="0" eaLnBrk="0" fontAlgn="base" hangingPunct="0">
        <a:spcBef>
          <a:spcPct val="0"/>
        </a:spcBef>
        <a:spcAft>
          <a:spcPct val="0"/>
        </a:spcAft>
        <a:defRPr sz="4000" b="1" kern="1200">
          <a:solidFill>
            <a:schemeClr val="tx1"/>
          </a:solidFill>
          <a:latin typeface="Times New Roman" pitchFamily="18" charset="0"/>
          <a:ea typeface="標楷體" pitchFamily="65" charset="-120"/>
          <a:cs typeface="+mj-cs"/>
        </a:defRPr>
      </a:lvl1pPr>
      <a:lvl2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2pPr>
      <a:lvl3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3pPr>
      <a:lvl4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4pPr>
      <a:lvl5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5pPr>
      <a:lvl6pPr marL="457200" algn="ctr" defTabSz="457200" rtl="0" fontAlgn="base">
        <a:spcBef>
          <a:spcPct val="0"/>
        </a:spcBef>
        <a:spcAft>
          <a:spcPct val="0"/>
        </a:spcAft>
        <a:defRPr sz="4400">
          <a:solidFill>
            <a:schemeClr val="tx1"/>
          </a:solidFill>
          <a:latin typeface="Calibri" pitchFamily="34" charset="0"/>
          <a:ea typeface="新細明體" charset="-120"/>
        </a:defRPr>
      </a:lvl6pPr>
      <a:lvl7pPr marL="914400" algn="ctr" defTabSz="457200" rtl="0" fontAlgn="base">
        <a:spcBef>
          <a:spcPct val="0"/>
        </a:spcBef>
        <a:spcAft>
          <a:spcPct val="0"/>
        </a:spcAft>
        <a:defRPr sz="4400">
          <a:solidFill>
            <a:schemeClr val="tx1"/>
          </a:solidFill>
          <a:latin typeface="Calibri" pitchFamily="34" charset="0"/>
          <a:ea typeface="新細明體" charset="-120"/>
        </a:defRPr>
      </a:lvl7pPr>
      <a:lvl8pPr marL="1371600" algn="ctr" defTabSz="457200" rtl="0" fontAlgn="base">
        <a:spcBef>
          <a:spcPct val="0"/>
        </a:spcBef>
        <a:spcAft>
          <a:spcPct val="0"/>
        </a:spcAft>
        <a:defRPr sz="4400">
          <a:solidFill>
            <a:schemeClr val="tx1"/>
          </a:solidFill>
          <a:latin typeface="Calibri" pitchFamily="34" charset="0"/>
          <a:ea typeface="新細明體" charset="-120"/>
        </a:defRPr>
      </a:lvl8pPr>
      <a:lvl9pPr marL="1828800" algn="ctr" defTabSz="457200"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7" descr="G:\usr\ching\7.品管圈＆自行研究 &amp; 台中港季刊\簡報範本\General\Sky\05.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18863"/>
          <a:stretch>
            <a:fillRect/>
          </a:stretch>
        </p:blipFill>
        <p:spPr bwMode="auto">
          <a:xfrm>
            <a:off x="0" y="1285877"/>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9"/>
          <p:cNvSpPr>
            <a:spLocks noChangeArrowheads="1"/>
          </p:cNvSpPr>
          <p:nvPr userDrawn="1"/>
        </p:nvSpPr>
        <p:spPr bwMode="auto">
          <a:xfrm>
            <a:off x="0" y="1143000"/>
            <a:ext cx="9144000" cy="76200"/>
          </a:xfrm>
          <a:prstGeom prst="rect">
            <a:avLst/>
          </a:prstGeom>
          <a:gradFill rotWithShape="0">
            <a:gsLst>
              <a:gs pos="0">
                <a:srgbClr val="93D1F3"/>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l" eaLnBrk="1" hangingPunct="1">
              <a:defRPr/>
            </a:pPr>
            <a:endParaRPr lang="zh-TW" altLang="en-US" sz="1800" b="0" smtClean="0">
              <a:solidFill>
                <a:prstClr val="black"/>
              </a:solidFill>
            </a:endParaRPr>
          </a:p>
        </p:txBody>
      </p:sp>
      <p:sp>
        <p:nvSpPr>
          <p:cNvPr id="1028" name="標題版面配置區 1"/>
          <p:cNvSpPr>
            <a:spLocks noGrp="1"/>
          </p:cNvSpPr>
          <p:nvPr>
            <p:ph type="title"/>
          </p:nvPr>
        </p:nvSpPr>
        <p:spPr bwMode="auto">
          <a:xfrm>
            <a:off x="1066800" y="258764"/>
            <a:ext cx="7467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b="0" smtClean="0">
                <a:solidFill>
                  <a:prstClr val="black">
                    <a:tint val="75000"/>
                  </a:prstClr>
                </a:solidFill>
                <a:latin typeface="Arial" charset="0"/>
                <a:ea typeface="新細明體" charset="0"/>
                <a:cs typeface="新細明體" charset="0"/>
              </a:defRPr>
            </a:lvl1pPr>
          </a:lstStyle>
          <a:p>
            <a:pPr>
              <a:defRPr/>
            </a:pPr>
            <a:fld id="{AD23D371-4A28-42EF-9790-01A37DE69EE5}" type="datetime1">
              <a:rPr lang="zh-TW" altLang="en-US"/>
              <a:pPr>
                <a:defRPr/>
              </a:pPr>
              <a:t>2015/6/15</a:t>
            </a:fld>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Arial" charset="0"/>
              </a:defRPr>
            </a:lvl1pPr>
          </a:lstStyle>
          <a:p>
            <a:pPr>
              <a:defRPr/>
            </a:pPr>
            <a:endParaRPr lang="en-US" altLang="zh-TW"/>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0">
                <a:solidFill>
                  <a:srgbClr val="898989"/>
                </a:solidFill>
                <a:latin typeface="Brush Script Std" pitchFamily="66" charset="0"/>
              </a:defRPr>
            </a:lvl1pPr>
          </a:lstStyle>
          <a:p>
            <a:pPr>
              <a:defRPr/>
            </a:pPr>
            <a:r>
              <a:rPr lang="en-US" altLang="zh-TW"/>
              <a:t>p.</a:t>
            </a:r>
            <a:fld id="{6D44FA6C-5C02-4516-93D7-C12178990859}" type="slidenum">
              <a:rPr lang="en-US" altLang="zh-TW"/>
              <a:pPr>
                <a:defRPr/>
              </a:pPr>
              <a:t>‹#›</a:t>
            </a:fld>
            <a:endParaRPr lang="en-US" altLang="zh-TW"/>
          </a:p>
        </p:txBody>
      </p:sp>
      <p:pic>
        <p:nvPicPr>
          <p:cNvPr id="1033"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41328" y="152401"/>
            <a:ext cx="625475" cy="88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9083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spd="slow">
    <p:wipe/>
  </p:transition>
  <p:hf hdr="0" ftr="0" dt="0"/>
  <p:txStyles>
    <p:titleStyle>
      <a:lvl1pPr algn="ctr" defTabSz="457200" rtl="0" eaLnBrk="0" fontAlgn="base" hangingPunct="0">
        <a:spcBef>
          <a:spcPct val="0"/>
        </a:spcBef>
        <a:spcAft>
          <a:spcPct val="0"/>
        </a:spcAft>
        <a:defRPr sz="4000" b="1" kern="1200">
          <a:solidFill>
            <a:schemeClr val="tx1"/>
          </a:solidFill>
          <a:latin typeface="Times New Roman" pitchFamily="18" charset="0"/>
          <a:ea typeface="標楷體" pitchFamily="65" charset="-120"/>
          <a:cs typeface="+mj-cs"/>
        </a:defRPr>
      </a:lvl1pPr>
      <a:lvl2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2pPr>
      <a:lvl3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3pPr>
      <a:lvl4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4pPr>
      <a:lvl5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5pPr>
      <a:lvl6pPr marL="457200" algn="ctr" defTabSz="457200" rtl="0" fontAlgn="base">
        <a:spcBef>
          <a:spcPct val="0"/>
        </a:spcBef>
        <a:spcAft>
          <a:spcPct val="0"/>
        </a:spcAft>
        <a:defRPr sz="4400">
          <a:solidFill>
            <a:schemeClr val="tx1"/>
          </a:solidFill>
          <a:latin typeface="Calibri" pitchFamily="34" charset="0"/>
          <a:ea typeface="新細明體" charset="-120"/>
        </a:defRPr>
      </a:lvl6pPr>
      <a:lvl7pPr marL="914400" algn="ctr" defTabSz="457200" rtl="0" fontAlgn="base">
        <a:spcBef>
          <a:spcPct val="0"/>
        </a:spcBef>
        <a:spcAft>
          <a:spcPct val="0"/>
        </a:spcAft>
        <a:defRPr sz="4400">
          <a:solidFill>
            <a:schemeClr val="tx1"/>
          </a:solidFill>
          <a:latin typeface="Calibri" pitchFamily="34" charset="0"/>
          <a:ea typeface="新細明體" charset="-120"/>
        </a:defRPr>
      </a:lvl7pPr>
      <a:lvl8pPr marL="1371600" algn="ctr" defTabSz="457200" rtl="0" fontAlgn="base">
        <a:spcBef>
          <a:spcPct val="0"/>
        </a:spcBef>
        <a:spcAft>
          <a:spcPct val="0"/>
        </a:spcAft>
        <a:defRPr sz="4400">
          <a:solidFill>
            <a:schemeClr val="tx1"/>
          </a:solidFill>
          <a:latin typeface="Calibri" pitchFamily="34" charset="0"/>
          <a:ea typeface="新細明體" charset="-120"/>
        </a:defRPr>
      </a:lvl8pPr>
      <a:lvl9pPr marL="1828800" algn="ctr" defTabSz="457200"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1066800" y="258763"/>
            <a:ext cx="7467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sz="1200" b="0">
                <a:solidFill>
                  <a:prstClr val="black">
                    <a:tint val="75000"/>
                  </a:prstClr>
                </a:solidFill>
                <a:latin typeface="Arial" charset="0"/>
                <a:ea typeface="新細明體" charset="0"/>
                <a:cs typeface="新細明體" charset="0"/>
              </a:defRPr>
            </a:lvl1pPr>
          </a:lstStyle>
          <a:p>
            <a:pPr algn="l">
              <a:defRPr/>
            </a:pPr>
            <a:fld id="{0BE43452-E4E9-48EE-B63C-C3396A57D02A}" type="datetime1">
              <a:rPr lang="zh-TW" altLang="en-US"/>
              <a:pPr algn="l">
                <a:defRPr/>
              </a:pPr>
              <a:t>2015/6/15</a:t>
            </a:fld>
            <a:endParaRPr lang="zh-TW" altLang="en-US"/>
          </a:p>
        </p:txBody>
      </p:sp>
      <p:sp>
        <p:nvSpPr>
          <p:cNvPr id="11"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Arial" charset="0"/>
                <a:ea typeface="新細明體" charset="-120"/>
              </a:defRPr>
            </a:lvl1pPr>
          </a:lstStyle>
          <a:p>
            <a:pPr>
              <a:defRPr/>
            </a:pPr>
            <a:endParaRPr lang="en-US" altLang="zh-TW"/>
          </a:p>
        </p:txBody>
      </p:sp>
      <p:sp>
        <p:nvSpPr>
          <p:cNvPr id="12"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0">
                <a:solidFill>
                  <a:srgbClr val="898989"/>
                </a:solidFill>
                <a:latin typeface="Brush Script Std" pitchFamily="66" charset="0"/>
                <a:ea typeface="新細明體" charset="-120"/>
              </a:defRPr>
            </a:lvl1pPr>
          </a:lstStyle>
          <a:p>
            <a:pPr>
              <a:defRPr/>
            </a:pPr>
            <a:r>
              <a:rPr lang="en-US" altLang="zh-TW"/>
              <a:t>p.</a:t>
            </a:r>
            <a:fld id="{3DF099CD-41E0-4346-8C8A-8961EAF220C9}" type="slidenum">
              <a:rPr lang="en-US" altLang="zh-TW"/>
              <a:pPr>
                <a:defRPr/>
              </a:pPr>
              <a:t>‹#›</a:t>
            </a:fld>
            <a:endParaRPr lang="en-US" altLang="zh-TW"/>
          </a:p>
        </p:txBody>
      </p:sp>
    </p:spTree>
    <p:extLst>
      <p:ext uri="{BB962C8B-B14F-4D97-AF65-F5344CB8AC3E}">
        <p14:creationId xmlns:p14="http://schemas.microsoft.com/office/powerpoint/2010/main" val="2360545474"/>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ctr" defTabSz="457200" rtl="0" eaLnBrk="0" fontAlgn="base" hangingPunct="0">
        <a:spcBef>
          <a:spcPct val="0"/>
        </a:spcBef>
        <a:spcAft>
          <a:spcPct val="0"/>
        </a:spcAft>
        <a:defRPr sz="4000" b="1" kern="1200">
          <a:solidFill>
            <a:schemeClr val="tx1"/>
          </a:solidFill>
          <a:latin typeface="+mj-lt"/>
          <a:ea typeface="+mj-ea"/>
          <a:cs typeface="+mj-cs"/>
        </a:defRPr>
      </a:lvl1pPr>
      <a:lvl2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2pPr>
      <a:lvl3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3pPr>
      <a:lvl4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4pPr>
      <a:lvl5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5pPr>
      <a:lvl6pPr marL="457200" algn="ctr" defTabSz="457200" rtl="0" fontAlgn="base">
        <a:spcBef>
          <a:spcPct val="0"/>
        </a:spcBef>
        <a:spcAft>
          <a:spcPct val="0"/>
        </a:spcAft>
        <a:defRPr sz="4400">
          <a:solidFill>
            <a:schemeClr val="tx1"/>
          </a:solidFill>
          <a:latin typeface="Calibri" pitchFamily="34" charset="0"/>
          <a:ea typeface="新細明體" charset="-120"/>
        </a:defRPr>
      </a:lvl6pPr>
      <a:lvl7pPr marL="914400" algn="ctr" defTabSz="457200" rtl="0" fontAlgn="base">
        <a:spcBef>
          <a:spcPct val="0"/>
        </a:spcBef>
        <a:spcAft>
          <a:spcPct val="0"/>
        </a:spcAft>
        <a:defRPr sz="4400">
          <a:solidFill>
            <a:schemeClr val="tx1"/>
          </a:solidFill>
          <a:latin typeface="Calibri" pitchFamily="34" charset="0"/>
          <a:ea typeface="新細明體" charset="-120"/>
        </a:defRPr>
      </a:lvl7pPr>
      <a:lvl8pPr marL="1371600" algn="ctr" defTabSz="457200" rtl="0" fontAlgn="base">
        <a:spcBef>
          <a:spcPct val="0"/>
        </a:spcBef>
        <a:spcAft>
          <a:spcPct val="0"/>
        </a:spcAft>
        <a:defRPr sz="4400">
          <a:solidFill>
            <a:schemeClr val="tx1"/>
          </a:solidFill>
          <a:latin typeface="Calibri" pitchFamily="34" charset="0"/>
          <a:ea typeface="新細明體" charset="-120"/>
        </a:defRPr>
      </a:lvl8pPr>
      <a:lvl9pPr marL="1828800" algn="ctr" defTabSz="457200"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7" descr="G:\usr\ching\7.品管圈＆自行研究 &amp; 台中港季刊\簡報範本\General\Sky\05.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18863"/>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9"/>
          <p:cNvSpPr>
            <a:spLocks noChangeArrowheads="1"/>
          </p:cNvSpPr>
          <p:nvPr userDrawn="1"/>
        </p:nvSpPr>
        <p:spPr bwMode="auto">
          <a:xfrm>
            <a:off x="0" y="1143000"/>
            <a:ext cx="9144000" cy="76200"/>
          </a:xfrm>
          <a:prstGeom prst="rect">
            <a:avLst/>
          </a:prstGeom>
          <a:gradFill rotWithShape="0">
            <a:gsLst>
              <a:gs pos="0">
                <a:srgbClr val="93D1F3"/>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l" eaLnBrk="1" hangingPunct="1">
              <a:defRPr/>
            </a:pPr>
            <a:endParaRPr lang="zh-TW" altLang="en-US" sz="1800" b="0" smtClean="0">
              <a:solidFill>
                <a:prstClr val="black"/>
              </a:solidFill>
            </a:endParaRPr>
          </a:p>
        </p:txBody>
      </p:sp>
      <p:sp>
        <p:nvSpPr>
          <p:cNvPr id="1028" name="標題版面配置區 1"/>
          <p:cNvSpPr>
            <a:spLocks noGrp="1"/>
          </p:cNvSpPr>
          <p:nvPr>
            <p:ph type="title"/>
          </p:nvPr>
        </p:nvSpPr>
        <p:spPr bwMode="auto">
          <a:xfrm>
            <a:off x="1066800" y="258763"/>
            <a:ext cx="7467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latin typeface="Arial" charset="0"/>
                <a:ea typeface="新細明體" charset="0"/>
                <a:cs typeface="新細明體" charset="0"/>
              </a:defRPr>
            </a:lvl1pPr>
          </a:lstStyle>
          <a:p>
            <a:pPr>
              <a:defRPr/>
            </a:pPr>
            <a:fld id="{C9F806B9-A76C-4919-8E14-2C973576FF86}" type="datetime1">
              <a:rPr lang="zh-TW" altLang="en-US"/>
              <a:pPr>
                <a:defRPr/>
              </a:pPr>
              <a:t>2015/6/15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ltLang="zh-TW" smtClean="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000" b="1">
                <a:solidFill>
                  <a:srgbClr val="000099"/>
                </a:solidFill>
                <a:latin typeface="Impact" pitchFamily="34" charset="0"/>
                <a:ea typeface="標楷體" pitchFamily="65" charset="-120"/>
              </a:defRPr>
            </a:lvl1pPr>
          </a:lstStyle>
          <a:p>
            <a:fld id="{EDE1FADD-9C34-4BA0-A0EE-B0D8F9B67AE3}" type="slidenum">
              <a:rPr lang="en-US" altLang="zh-TW" smtClean="0"/>
              <a:pPr/>
              <a:t>‹#›</a:t>
            </a:fld>
            <a:endParaRPr lang="en-US" altLang="zh-TW" smtClean="0"/>
          </a:p>
        </p:txBody>
      </p:sp>
      <p:pic>
        <p:nvPicPr>
          <p:cNvPr id="1033"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41325" y="152400"/>
            <a:ext cx="625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402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ftr="0" dt="0"/>
  <p:txStyles>
    <p:titleStyle>
      <a:lvl1pPr algn="ctr" defTabSz="457200" rtl="0" eaLnBrk="0" fontAlgn="base" hangingPunct="0">
        <a:spcBef>
          <a:spcPct val="0"/>
        </a:spcBef>
        <a:spcAft>
          <a:spcPct val="0"/>
        </a:spcAft>
        <a:defRPr sz="4000" b="1" kern="1200">
          <a:solidFill>
            <a:schemeClr val="tx1"/>
          </a:solidFill>
          <a:latin typeface="Times New Roman" pitchFamily="18" charset="0"/>
          <a:ea typeface="標楷體" pitchFamily="65" charset="-120"/>
          <a:cs typeface="+mj-cs"/>
        </a:defRPr>
      </a:lvl1pPr>
      <a:lvl2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2pPr>
      <a:lvl3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3pPr>
      <a:lvl4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4pPr>
      <a:lvl5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5pPr>
      <a:lvl6pPr marL="457200" algn="ctr" defTabSz="457200" rtl="0" fontAlgn="base">
        <a:spcBef>
          <a:spcPct val="0"/>
        </a:spcBef>
        <a:spcAft>
          <a:spcPct val="0"/>
        </a:spcAft>
        <a:defRPr sz="4400">
          <a:solidFill>
            <a:schemeClr val="tx1"/>
          </a:solidFill>
          <a:latin typeface="Calibri" pitchFamily="34" charset="0"/>
          <a:ea typeface="新細明體" charset="-120"/>
        </a:defRPr>
      </a:lvl6pPr>
      <a:lvl7pPr marL="914400" algn="ctr" defTabSz="457200" rtl="0" fontAlgn="base">
        <a:spcBef>
          <a:spcPct val="0"/>
        </a:spcBef>
        <a:spcAft>
          <a:spcPct val="0"/>
        </a:spcAft>
        <a:defRPr sz="4400">
          <a:solidFill>
            <a:schemeClr val="tx1"/>
          </a:solidFill>
          <a:latin typeface="Calibri" pitchFamily="34" charset="0"/>
          <a:ea typeface="新細明體" charset="-120"/>
        </a:defRPr>
      </a:lvl7pPr>
      <a:lvl8pPr marL="1371600" algn="ctr" defTabSz="457200" rtl="0" fontAlgn="base">
        <a:spcBef>
          <a:spcPct val="0"/>
        </a:spcBef>
        <a:spcAft>
          <a:spcPct val="0"/>
        </a:spcAft>
        <a:defRPr sz="4400">
          <a:solidFill>
            <a:schemeClr val="tx1"/>
          </a:solidFill>
          <a:latin typeface="Calibri" pitchFamily="34" charset="0"/>
          <a:ea typeface="新細明體" charset="-120"/>
        </a:defRPr>
      </a:lvl8pPr>
      <a:lvl9pPr marL="1828800" algn="ctr" defTabSz="457200"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7" descr="G:\usr\ching\7.品管圈＆自行研究 &amp; 台中港季刊\簡報範本\General\Sky\05.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18863"/>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9"/>
          <p:cNvSpPr>
            <a:spLocks noChangeArrowheads="1"/>
          </p:cNvSpPr>
          <p:nvPr userDrawn="1"/>
        </p:nvSpPr>
        <p:spPr bwMode="auto">
          <a:xfrm>
            <a:off x="0" y="1143000"/>
            <a:ext cx="9144000" cy="76200"/>
          </a:xfrm>
          <a:prstGeom prst="rect">
            <a:avLst/>
          </a:prstGeom>
          <a:gradFill rotWithShape="0">
            <a:gsLst>
              <a:gs pos="0">
                <a:srgbClr val="93D1F3"/>
              </a:gs>
              <a:gs pos="100000">
                <a:srgbClr val="FFFFFF"/>
              </a:gs>
            </a:gsLst>
            <a:lin ang="0" scaled="1"/>
          </a:gradFill>
          <a:ln>
            <a:noFill/>
          </a:ln>
          <a:extLst/>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l" eaLnBrk="1" hangingPunct="1">
              <a:defRPr/>
            </a:pPr>
            <a:endParaRPr lang="zh-TW" altLang="en-US" sz="1800" b="0" smtClean="0">
              <a:solidFill>
                <a:prstClr val="black"/>
              </a:solidFill>
            </a:endParaRPr>
          </a:p>
        </p:txBody>
      </p:sp>
      <p:sp>
        <p:nvSpPr>
          <p:cNvPr id="2052" name="標題版面配置區 1"/>
          <p:cNvSpPr>
            <a:spLocks noGrp="1"/>
          </p:cNvSpPr>
          <p:nvPr>
            <p:ph type="title"/>
          </p:nvPr>
        </p:nvSpPr>
        <p:spPr bwMode="auto">
          <a:xfrm>
            <a:off x="1066800" y="258763"/>
            <a:ext cx="7467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3"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latin typeface="Arial" charset="0"/>
                <a:ea typeface="新細明體" charset="0"/>
                <a:cs typeface="新細明體" charset="0"/>
              </a:defRPr>
            </a:lvl1pPr>
          </a:lstStyle>
          <a:p>
            <a:pPr>
              <a:defRPr/>
            </a:pPr>
            <a:fld id="{AA28203D-5F5C-4D6A-B6FC-032950F472C8}" type="datetime1">
              <a:rPr lang="zh-TW" altLang="en-US"/>
              <a:pPr>
                <a:defRPr/>
              </a:pPr>
              <a:t>2015/6/15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Arial" charset="0"/>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0">
                <a:solidFill>
                  <a:srgbClr val="898989"/>
                </a:solidFill>
                <a:latin typeface="Brush Script Std" pitchFamily="66" charset="0"/>
                <a:ea typeface="新細明體" pitchFamily="18" charset="-120"/>
              </a:defRPr>
            </a:lvl1pPr>
          </a:lstStyle>
          <a:p>
            <a:pPr>
              <a:defRPr/>
            </a:pPr>
            <a:r>
              <a:rPr lang="en-US" altLang="zh-TW"/>
              <a:t>p.</a:t>
            </a:r>
            <a:fld id="{133E3834-377D-409D-9B26-FD2E56C93F95}" type="slidenum">
              <a:rPr lang="en-US" altLang="zh-TW"/>
              <a:pPr>
                <a:defRPr/>
              </a:pPr>
              <a:t>‹#›</a:t>
            </a:fld>
            <a:endParaRPr lang="en-US" altLang="zh-TW"/>
          </a:p>
        </p:txBody>
      </p:sp>
      <p:pic>
        <p:nvPicPr>
          <p:cNvPr id="2057"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41325" y="152400"/>
            <a:ext cx="625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736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hdr="0" ftr="0" dt="0"/>
  <p:txStyles>
    <p:titleStyle>
      <a:lvl1pPr algn="ctr" defTabSz="457200" rtl="0" eaLnBrk="0" fontAlgn="base" hangingPunct="0">
        <a:spcBef>
          <a:spcPct val="0"/>
        </a:spcBef>
        <a:spcAft>
          <a:spcPct val="0"/>
        </a:spcAft>
        <a:defRPr sz="4000" b="1" kern="1200">
          <a:solidFill>
            <a:schemeClr val="tx1"/>
          </a:solidFill>
          <a:latin typeface="Times New Roman" pitchFamily="18" charset="0"/>
          <a:ea typeface="標楷體" pitchFamily="65" charset="-120"/>
          <a:cs typeface="+mj-cs"/>
        </a:defRPr>
      </a:lvl1pPr>
      <a:lvl2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2pPr>
      <a:lvl3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3pPr>
      <a:lvl4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4pPr>
      <a:lvl5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5pPr>
      <a:lvl6pPr marL="457200" algn="ctr" defTabSz="457200" rtl="0" fontAlgn="base">
        <a:spcBef>
          <a:spcPct val="0"/>
        </a:spcBef>
        <a:spcAft>
          <a:spcPct val="0"/>
        </a:spcAft>
        <a:defRPr sz="4400">
          <a:solidFill>
            <a:schemeClr val="tx1"/>
          </a:solidFill>
          <a:latin typeface="Calibri" pitchFamily="34" charset="0"/>
          <a:ea typeface="新細明體" charset="-120"/>
        </a:defRPr>
      </a:lvl6pPr>
      <a:lvl7pPr marL="914400" algn="ctr" defTabSz="457200" rtl="0" fontAlgn="base">
        <a:spcBef>
          <a:spcPct val="0"/>
        </a:spcBef>
        <a:spcAft>
          <a:spcPct val="0"/>
        </a:spcAft>
        <a:defRPr sz="4400">
          <a:solidFill>
            <a:schemeClr val="tx1"/>
          </a:solidFill>
          <a:latin typeface="Calibri" pitchFamily="34" charset="0"/>
          <a:ea typeface="新細明體" charset="-120"/>
        </a:defRPr>
      </a:lvl7pPr>
      <a:lvl8pPr marL="1371600" algn="ctr" defTabSz="457200" rtl="0" fontAlgn="base">
        <a:spcBef>
          <a:spcPct val="0"/>
        </a:spcBef>
        <a:spcAft>
          <a:spcPct val="0"/>
        </a:spcAft>
        <a:defRPr sz="4400">
          <a:solidFill>
            <a:schemeClr val="tx1"/>
          </a:solidFill>
          <a:latin typeface="Calibri" pitchFamily="34" charset="0"/>
          <a:ea typeface="新細明體" charset="-120"/>
        </a:defRPr>
      </a:lvl8pPr>
      <a:lvl9pPr marL="1828800" algn="ctr" defTabSz="457200"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7" descr="G:\usr\ching\7.品管圈＆自行研究 &amp; 台中港季刊\簡報範本\General\Sky\05.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18863"/>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9"/>
          <p:cNvSpPr>
            <a:spLocks noChangeArrowheads="1"/>
          </p:cNvSpPr>
          <p:nvPr userDrawn="1"/>
        </p:nvSpPr>
        <p:spPr bwMode="auto">
          <a:xfrm>
            <a:off x="0" y="1143000"/>
            <a:ext cx="9144000" cy="76200"/>
          </a:xfrm>
          <a:prstGeom prst="rect">
            <a:avLst/>
          </a:prstGeom>
          <a:gradFill rotWithShape="0">
            <a:gsLst>
              <a:gs pos="0">
                <a:srgbClr val="93D1F3"/>
              </a:gs>
              <a:gs pos="100000">
                <a:srgbClr val="FFFFFF"/>
              </a:gs>
            </a:gsLst>
            <a:lin ang="0" scaled="1"/>
          </a:gradFill>
          <a:ln>
            <a:noFill/>
          </a:ln>
          <a:extLst/>
        </p:spPr>
        <p:txBody>
          <a:bodyPr wrap="none" anchor="ct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l" eaLnBrk="1" hangingPunct="1">
              <a:defRPr/>
            </a:pPr>
            <a:endParaRPr lang="zh-TW" altLang="en-US" sz="1800" b="0" smtClean="0">
              <a:solidFill>
                <a:prstClr val="black"/>
              </a:solidFill>
            </a:endParaRPr>
          </a:p>
        </p:txBody>
      </p:sp>
      <p:sp>
        <p:nvSpPr>
          <p:cNvPr id="1028" name="標題版面配置區 1"/>
          <p:cNvSpPr>
            <a:spLocks noGrp="1"/>
          </p:cNvSpPr>
          <p:nvPr>
            <p:ph type="title"/>
          </p:nvPr>
        </p:nvSpPr>
        <p:spPr bwMode="auto">
          <a:xfrm>
            <a:off x="1066800" y="258763"/>
            <a:ext cx="7467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latin typeface="Arial" charset="0"/>
                <a:ea typeface="新細明體" charset="0"/>
                <a:cs typeface="新細明體" charset="0"/>
              </a:defRPr>
            </a:lvl1pPr>
          </a:lstStyle>
          <a:p>
            <a:pPr>
              <a:defRPr/>
            </a:pPr>
            <a:fld id="{55E678C4-E2B6-4123-A069-F654F62D1038}" type="datetime1">
              <a:rPr lang="zh-TW" altLang="en-US"/>
              <a:pPr>
                <a:defRPr/>
              </a:pPr>
              <a:t>2015/6/15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Arial" charset="0"/>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0">
                <a:solidFill>
                  <a:srgbClr val="898989"/>
                </a:solidFill>
                <a:latin typeface="Brush Script Std" pitchFamily="66" charset="0"/>
                <a:ea typeface="新細明體" pitchFamily="18" charset="-120"/>
              </a:defRPr>
            </a:lvl1pPr>
          </a:lstStyle>
          <a:p>
            <a:pPr>
              <a:defRPr/>
            </a:pPr>
            <a:r>
              <a:rPr lang="en-US" altLang="zh-TW"/>
              <a:t>p.</a:t>
            </a:r>
            <a:fld id="{CA650E68-5779-4552-968D-024C28C2BEE4}" type="slidenum">
              <a:rPr lang="en-US" altLang="zh-TW"/>
              <a:pPr>
                <a:defRPr/>
              </a:pPr>
              <a:t>‹#›</a:t>
            </a:fld>
            <a:endParaRPr lang="en-US" altLang="zh-TW"/>
          </a:p>
        </p:txBody>
      </p:sp>
      <p:pic>
        <p:nvPicPr>
          <p:cNvPr id="1033"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41325" y="152400"/>
            <a:ext cx="6254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3780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ftr="0" dt="0"/>
  <p:txStyles>
    <p:titleStyle>
      <a:lvl1pPr algn="ctr" defTabSz="457200" rtl="0" eaLnBrk="0" fontAlgn="base" hangingPunct="0">
        <a:spcBef>
          <a:spcPct val="0"/>
        </a:spcBef>
        <a:spcAft>
          <a:spcPct val="0"/>
        </a:spcAft>
        <a:defRPr sz="4000" b="1" kern="1200">
          <a:solidFill>
            <a:schemeClr val="tx1"/>
          </a:solidFill>
          <a:latin typeface="Times New Roman" pitchFamily="18" charset="0"/>
          <a:ea typeface="標楷體" pitchFamily="65" charset="-120"/>
          <a:cs typeface="+mj-cs"/>
        </a:defRPr>
      </a:lvl1pPr>
      <a:lvl2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2pPr>
      <a:lvl3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3pPr>
      <a:lvl4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4pPr>
      <a:lvl5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5pPr>
      <a:lvl6pPr marL="457200" algn="ctr" defTabSz="457200" rtl="0" fontAlgn="base">
        <a:spcBef>
          <a:spcPct val="0"/>
        </a:spcBef>
        <a:spcAft>
          <a:spcPct val="0"/>
        </a:spcAft>
        <a:defRPr sz="4400">
          <a:solidFill>
            <a:schemeClr val="tx1"/>
          </a:solidFill>
          <a:latin typeface="Calibri" pitchFamily="34" charset="0"/>
          <a:ea typeface="新細明體" charset="-120"/>
        </a:defRPr>
      </a:lvl6pPr>
      <a:lvl7pPr marL="914400" algn="ctr" defTabSz="457200" rtl="0" fontAlgn="base">
        <a:spcBef>
          <a:spcPct val="0"/>
        </a:spcBef>
        <a:spcAft>
          <a:spcPct val="0"/>
        </a:spcAft>
        <a:defRPr sz="4400">
          <a:solidFill>
            <a:schemeClr val="tx1"/>
          </a:solidFill>
          <a:latin typeface="Calibri" pitchFamily="34" charset="0"/>
          <a:ea typeface="新細明體" charset="-120"/>
        </a:defRPr>
      </a:lvl7pPr>
      <a:lvl8pPr marL="1371600" algn="ctr" defTabSz="457200" rtl="0" fontAlgn="base">
        <a:spcBef>
          <a:spcPct val="0"/>
        </a:spcBef>
        <a:spcAft>
          <a:spcPct val="0"/>
        </a:spcAft>
        <a:defRPr sz="4400">
          <a:solidFill>
            <a:schemeClr val="tx1"/>
          </a:solidFill>
          <a:latin typeface="Calibri" pitchFamily="34" charset="0"/>
          <a:ea typeface="新細明體" charset="-120"/>
        </a:defRPr>
      </a:lvl8pPr>
      <a:lvl9pPr marL="1828800" algn="ctr" defTabSz="457200"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1066800" y="258763"/>
            <a:ext cx="7467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sz="1200" b="0">
                <a:solidFill>
                  <a:prstClr val="black">
                    <a:tint val="75000"/>
                  </a:prstClr>
                </a:solidFill>
                <a:latin typeface="Arial" charset="0"/>
                <a:ea typeface="新細明體" charset="0"/>
                <a:cs typeface="新細明體" charset="0"/>
              </a:defRPr>
            </a:lvl1pPr>
          </a:lstStyle>
          <a:p>
            <a:pPr algn="l">
              <a:defRPr/>
            </a:pPr>
            <a:fld id="{A2BC1DE4-D4AD-4336-BF7D-6B493EB8956F}" type="datetime1">
              <a:rPr lang="zh-TW" altLang="en-US"/>
              <a:pPr algn="l">
                <a:defRPr/>
              </a:pPr>
              <a:t>2015/6/15</a:t>
            </a:fld>
            <a:endParaRPr lang="zh-TW" altLang="en-US"/>
          </a:p>
        </p:txBody>
      </p:sp>
      <p:sp>
        <p:nvSpPr>
          <p:cNvPr id="11"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Arial" charset="0"/>
                <a:ea typeface="新細明體" charset="-120"/>
              </a:defRPr>
            </a:lvl1pPr>
          </a:lstStyle>
          <a:p>
            <a:pPr>
              <a:defRPr/>
            </a:pPr>
            <a:endParaRPr lang="en-US" altLang="zh-TW"/>
          </a:p>
        </p:txBody>
      </p:sp>
      <p:sp>
        <p:nvSpPr>
          <p:cNvPr id="12"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b="0">
                <a:solidFill>
                  <a:srgbClr val="898989"/>
                </a:solidFill>
                <a:latin typeface="Brush Script Std" pitchFamily="66" charset="0"/>
                <a:ea typeface="新細明體" charset="-120"/>
              </a:defRPr>
            </a:lvl1pPr>
          </a:lstStyle>
          <a:p>
            <a:pPr>
              <a:defRPr/>
            </a:pPr>
            <a:r>
              <a:rPr lang="en-US" altLang="zh-TW"/>
              <a:t>p.</a:t>
            </a:r>
            <a:fld id="{EDAC3154-9DB6-49EA-B81F-F9FA907A71CF}" type="slidenum">
              <a:rPr lang="en-US" altLang="zh-TW"/>
              <a:pPr>
                <a:defRPr/>
              </a:pPr>
              <a:t>‹#›</a:t>
            </a:fld>
            <a:endParaRPr lang="en-US" altLang="zh-TW"/>
          </a:p>
        </p:txBody>
      </p:sp>
    </p:spTree>
    <p:extLst>
      <p:ext uri="{BB962C8B-B14F-4D97-AF65-F5344CB8AC3E}">
        <p14:creationId xmlns:p14="http://schemas.microsoft.com/office/powerpoint/2010/main" val="3356574752"/>
      </p:ext>
    </p:extLst>
  </p:cSld>
  <p:clrMap bg1="lt1" tx1="dk1" bg2="lt2" tx2="dk2" accent1="accent1" accent2="accent2" accent3="accent3" accent4="accent4" accent5="accent5" accent6="accent6" hlink="hlink" folHlink="folHlink"/>
  <p:sldLayoutIdLst>
    <p:sldLayoutId id="2147483764" r:id="rId1"/>
  </p:sldLayoutIdLst>
  <p:hf hdr="0" ftr="0" dt="0"/>
  <p:txStyles>
    <p:titleStyle>
      <a:lvl1pPr algn="ctr" defTabSz="457200" rtl="0" eaLnBrk="0" fontAlgn="base" hangingPunct="0">
        <a:spcBef>
          <a:spcPct val="0"/>
        </a:spcBef>
        <a:spcAft>
          <a:spcPct val="0"/>
        </a:spcAft>
        <a:defRPr sz="4000" b="1" kern="1200">
          <a:solidFill>
            <a:schemeClr val="tx1"/>
          </a:solidFill>
          <a:latin typeface="+mj-lt"/>
          <a:ea typeface="+mj-ea"/>
          <a:cs typeface="+mj-cs"/>
        </a:defRPr>
      </a:lvl1pPr>
      <a:lvl2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2pPr>
      <a:lvl3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3pPr>
      <a:lvl4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4pPr>
      <a:lvl5pPr algn="ctr" defTabSz="457200" rtl="0" eaLnBrk="0" fontAlgn="base" hangingPunct="0">
        <a:spcBef>
          <a:spcPct val="0"/>
        </a:spcBef>
        <a:spcAft>
          <a:spcPct val="0"/>
        </a:spcAft>
        <a:defRPr sz="4000" b="1">
          <a:solidFill>
            <a:schemeClr val="tx1"/>
          </a:solidFill>
          <a:latin typeface="Times New Roman" pitchFamily="18" charset="0"/>
          <a:ea typeface="標楷體" pitchFamily="65" charset="-120"/>
        </a:defRPr>
      </a:lvl5pPr>
      <a:lvl6pPr marL="457200" algn="ctr" defTabSz="457200" rtl="0" fontAlgn="base">
        <a:spcBef>
          <a:spcPct val="0"/>
        </a:spcBef>
        <a:spcAft>
          <a:spcPct val="0"/>
        </a:spcAft>
        <a:defRPr sz="4400">
          <a:solidFill>
            <a:schemeClr val="tx1"/>
          </a:solidFill>
          <a:latin typeface="Calibri" pitchFamily="34" charset="0"/>
          <a:ea typeface="新細明體" charset="-120"/>
        </a:defRPr>
      </a:lvl6pPr>
      <a:lvl7pPr marL="914400" algn="ctr" defTabSz="457200" rtl="0" fontAlgn="base">
        <a:spcBef>
          <a:spcPct val="0"/>
        </a:spcBef>
        <a:spcAft>
          <a:spcPct val="0"/>
        </a:spcAft>
        <a:defRPr sz="4400">
          <a:solidFill>
            <a:schemeClr val="tx1"/>
          </a:solidFill>
          <a:latin typeface="Calibri" pitchFamily="34" charset="0"/>
          <a:ea typeface="新細明體" charset="-120"/>
        </a:defRPr>
      </a:lvl7pPr>
      <a:lvl8pPr marL="1371600" algn="ctr" defTabSz="457200" rtl="0" fontAlgn="base">
        <a:spcBef>
          <a:spcPct val="0"/>
        </a:spcBef>
        <a:spcAft>
          <a:spcPct val="0"/>
        </a:spcAft>
        <a:defRPr sz="4400">
          <a:solidFill>
            <a:schemeClr val="tx1"/>
          </a:solidFill>
          <a:latin typeface="Calibri" pitchFamily="34" charset="0"/>
          <a:ea typeface="新細明體" charset="-120"/>
        </a:defRPr>
      </a:lvl8pPr>
      <a:lvl9pPr marL="1828800" algn="ctr" defTabSz="457200"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9.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9.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op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p:cNvSpPr txBox="1">
            <a:spLocks/>
          </p:cNvSpPr>
          <p:nvPr/>
        </p:nvSpPr>
        <p:spPr>
          <a:xfrm>
            <a:off x="184151" y="2564904"/>
            <a:ext cx="8748713" cy="1584176"/>
          </a:xfrm>
          <a:prstGeom prst="rect">
            <a:avLst/>
          </a:prstGeom>
          <a:solidFill>
            <a:schemeClr val="bg1"/>
          </a:solidFill>
        </p:spPr>
        <p:txBody>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ctr" eaLnBrk="1" hangingPunct="1">
              <a:defRPr/>
            </a:pPr>
            <a:r>
              <a:rPr kumimoji="0" lang="zh-TW" altLang="en-US" sz="5000" dirty="0" smtClean="0">
                <a:effectLst>
                  <a:outerShdw blurRad="38100" dist="38100" dir="2700000" algn="tl">
                    <a:srgbClr val="C0C0C0"/>
                  </a:outerShdw>
                </a:effectLst>
                <a:latin typeface="標楷體" pitchFamily="65" charset="-120"/>
                <a:ea typeface="標楷體" pitchFamily="65" charset="-120"/>
              </a:rPr>
              <a:t>基隆分公司</a:t>
            </a:r>
            <a:endParaRPr kumimoji="0" lang="en-US" altLang="zh-TW" sz="5000" dirty="0" smtClean="0">
              <a:effectLst>
                <a:outerShdw blurRad="38100" dist="38100" dir="2700000" algn="tl">
                  <a:srgbClr val="C0C0C0"/>
                </a:outerShdw>
              </a:effectLst>
              <a:latin typeface="標楷體" pitchFamily="65" charset="-120"/>
              <a:ea typeface="標楷體" pitchFamily="65" charset="-120"/>
            </a:endParaRPr>
          </a:p>
          <a:p>
            <a:pPr algn="ctr" eaLnBrk="1" hangingPunct="1">
              <a:defRPr/>
            </a:pPr>
            <a:r>
              <a:rPr kumimoji="0" lang="zh-TW" altLang="en-US" sz="5000" dirty="0" smtClean="0">
                <a:effectLst>
                  <a:outerShdw blurRad="38100" dist="38100" dir="2700000" algn="tl">
                    <a:srgbClr val="C0C0C0"/>
                  </a:outerShdw>
                </a:effectLst>
                <a:latin typeface="標楷體" pitchFamily="65" charset="-120"/>
                <a:ea typeface="標楷體" pitchFamily="65" charset="-120"/>
              </a:rPr>
              <a:t>港區空氣及水域污染防治成果</a:t>
            </a:r>
            <a:endParaRPr kumimoji="0" lang="zh-TW" altLang="en-US" sz="5400" dirty="0" smtClean="0">
              <a:effectLst>
                <a:outerShdw blurRad="38100" dist="38100" dir="2700000" algn="tl">
                  <a:srgbClr val="C0C0C0"/>
                </a:outerShdw>
              </a:effectLst>
              <a:latin typeface="標楷體" pitchFamily="65" charset="-120"/>
              <a:ea typeface="標楷體" pitchFamily="65" charset="-120"/>
            </a:endParaRPr>
          </a:p>
        </p:txBody>
      </p:sp>
      <p:sp>
        <p:nvSpPr>
          <p:cNvPr id="7" name="文字方塊 6"/>
          <p:cNvSpPr txBox="1"/>
          <p:nvPr/>
        </p:nvSpPr>
        <p:spPr>
          <a:xfrm>
            <a:off x="2655233" y="5221649"/>
            <a:ext cx="3877986" cy="1015663"/>
          </a:xfrm>
          <a:prstGeom prst="rect">
            <a:avLst/>
          </a:prstGeom>
          <a:noFill/>
        </p:spPr>
        <p:txBody>
          <a:bodyPr wrap="none">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algn="ctr" eaLnBrk="1" hangingPunct="1">
              <a:spcAft>
                <a:spcPts val="1200"/>
              </a:spcAft>
              <a:defRPr/>
            </a:pPr>
            <a:r>
              <a:rPr kumimoji="0" lang="zh-TW" altLang="en-US" sz="3200" dirty="0" smtClean="0">
                <a:effectLst>
                  <a:outerShdw blurRad="38100" dist="38100" dir="2700000" algn="tl">
                    <a:srgbClr val="C0C0C0"/>
                  </a:outerShdw>
                </a:effectLst>
                <a:latin typeface="Times New Roman" pitchFamily="18" charset="0"/>
                <a:ea typeface="標楷體" pitchFamily="65" charset="-120"/>
              </a:rPr>
              <a:t>主講人：林瑞才處長</a:t>
            </a:r>
            <a:r>
              <a:rPr kumimoji="0" lang="zh-TW" altLang="en-US" sz="3200" dirty="0" smtClean="0">
                <a:effectLst>
                  <a:outerShdw blurRad="38100" dist="38100" dir="2700000" algn="tl">
                    <a:srgbClr val="C0C0C0"/>
                  </a:outerShdw>
                </a:effectLst>
                <a:latin typeface="Times New Roman" pitchFamily="18" charset="0"/>
                <a:ea typeface="標楷體" pitchFamily="65" charset="-120"/>
              </a:rPr>
              <a:t/>
            </a:r>
            <a:br>
              <a:rPr kumimoji="0" lang="zh-TW" altLang="en-US" sz="3200" dirty="0" smtClean="0">
                <a:effectLst>
                  <a:outerShdw blurRad="38100" dist="38100" dir="2700000" algn="tl">
                    <a:srgbClr val="C0C0C0"/>
                  </a:outerShdw>
                </a:effectLst>
                <a:latin typeface="Times New Roman" pitchFamily="18" charset="0"/>
                <a:ea typeface="標楷體" pitchFamily="65" charset="-120"/>
              </a:rPr>
            </a:br>
            <a:r>
              <a:rPr kumimoji="0" lang="en-US" altLang="zh-TW" sz="2800" dirty="0" smtClean="0">
                <a:effectLst>
                  <a:outerShdw blurRad="38100" dist="38100" dir="2700000" algn="tl">
                    <a:srgbClr val="C0C0C0"/>
                  </a:outerShdw>
                </a:effectLst>
                <a:latin typeface="Times New Roman" pitchFamily="18" charset="0"/>
                <a:ea typeface="標楷體" pitchFamily="65" charset="-120"/>
              </a:rPr>
              <a:t>104</a:t>
            </a:r>
            <a:r>
              <a:rPr kumimoji="0" lang="zh-TW" altLang="en-US" sz="2800" dirty="0" smtClean="0">
                <a:effectLst>
                  <a:outerShdw blurRad="38100" dist="38100" dir="2700000" algn="tl">
                    <a:srgbClr val="C0C0C0"/>
                  </a:outerShdw>
                </a:effectLst>
                <a:latin typeface="Times New Roman" pitchFamily="18" charset="0"/>
                <a:ea typeface="標楷體" pitchFamily="65" charset="-120"/>
              </a:rPr>
              <a:t>年</a:t>
            </a:r>
            <a:r>
              <a:rPr kumimoji="0" lang="en-US" altLang="zh-TW" sz="2800" dirty="0" smtClean="0">
                <a:effectLst>
                  <a:outerShdw blurRad="38100" dist="38100" dir="2700000" algn="tl">
                    <a:srgbClr val="C0C0C0"/>
                  </a:outerShdw>
                </a:effectLst>
                <a:latin typeface="Times New Roman" pitchFamily="18" charset="0"/>
                <a:ea typeface="標楷體" pitchFamily="65" charset="-120"/>
              </a:rPr>
              <a:t>6</a:t>
            </a:r>
            <a:r>
              <a:rPr kumimoji="0" lang="zh-TW" altLang="en-US" sz="2800" dirty="0" smtClean="0">
                <a:effectLst>
                  <a:outerShdw blurRad="38100" dist="38100" dir="2700000" algn="tl">
                    <a:srgbClr val="C0C0C0"/>
                  </a:outerShdw>
                </a:effectLst>
                <a:latin typeface="Times New Roman" pitchFamily="18" charset="0"/>
                <a:ea typeface="標楷體" pitchFamily="65" charset="-120"/>
              </a:rPr>
              <a:t>月</a:t>
            </a:r>
            <a:r>
              <a:rPr kumimoji="0" lang="en-US" altLang="zh-TW" sz="2800" dirty="0" smtClean="0">
                <a:effectLst>
                  <a:outerShdw blurRad="38100" dist="38100" dir="2700000" algn="tl">
                    <a:srgbClr val="C0C0C0"/>
                  </a:outerShdw>
                </a:effectLst>
                <a:latin typeface="Times New Roman" pitchFamily="18" charset="0"/>
                <a:ea typeface="標楷體" pitchFamily="65" charset="-120"/>
              </a:rPr>
              <a:t>10</a:t>
            </a:r>
            <a:r>
              <a:rPr kumimoji="0" lang="zh-TW" altLang="en-US" sz="2800" dirty="0" smtClean="0">
                <a:effectLst>
                  <a:outerShdw blurRad="38100" dist="38100" dir="2700000" algn="tl">
                    <a:srgbClr val="C0C0C0"/>
                  </a:outerShdw>
                </a:effectLst>
                <a:latin typeface="Times New Roman" pitchFamily="18" charset="0"/>
                <a:ea typeface="標楷體" pitchFamily="65" charset="-120"/>
              </a:rPr>
              <a:t>日</a:t>
            </a:r>
          </a:p>
        </p:txBody>
      </p:sp>
    </p:spTree>
    <p:extLst>
      <p:ext uri="{BB962C8B-B14F-4D97-AF65-F5344CB8AC3E}">
        <p14:creationId xmlns:p14="http://schemas.microsoft.com/office/powerpoint/2010/main" val="2529073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基隆港監測類別及點位</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066" y="3089736"/>
            <a:ext cx="4406006" cy="3435607"/>
          </a:xfrm>
        </p:spPr>
      </p:pic>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10</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209036168"/>
              </p:ext>
            </p:extLst>
          </p:nvPr>
        </p:nvGraphicFramePr>
        <p:xfrm>
          <a:off x="1043608" y="1412776"/>
          <a:ext cx="6768752" cy="1512168"/>
        </p:xfrm>
        <a:graphic>
          <a:graphicData uri="http://schemas.openxmlformats.org/drawingml/2006/table">
            <a:tbl>
              <a:tblPr firstRow="1" bandRow="1">
                <a:tableStyleId>{5C22544A-7EE6-4342-B048-85BDC9FD1C3A}</a:tableStyleId>
              </a:tblPr>
              <a:tblGrid>
                <a:gridCol w="1955411"/>
                <a:gridCol w="1577506"/>
                <a:gridCol w="1577506"/>
                <a:gridCol w="1658329"/>
              </a:tblGrid>
              <a:tr h="504056">
                <a:tc>
                  <a:txBody>
                    <a:bodyPr/>
                    <a:lstStyle/>
                    <a:p>
                      <a:pPr algn="ctr"/>
                      <a:r>
                        <a:rPr lang="zh-TW" altLang="en-US" sz="2400" dirty="0" smtClean="0">
                          <a:latin typeface="標楷體" panose="03000509000000000000" pitchFamily="65" charset="-120"/>
                          <a:ea typeface="標楷體" panose="03000509000000000000" pitchFamily="65" charset="-120"/>
                        </a:rPr>
                        <a:t>監測項目</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空氣</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噪音</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水質</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r>
              <a:tr h="504056">
                <a:tc>
                  <a:txBody>
                    <a:bodyPr/>
                    <a:lstStyle/>
                    <a:p>
                      <a:pPr algn="ctr"/>
                      <a:r>
                        <a:rPr lang="zh-TW" altLang="en-US" sz="2400" dirty="0" smtClean="0">
                          <a:latin typeface="標楷體" panose="03000509000000000000" pitchFamily="65" charset="-120"/>
                          <a:ea typeface="標楷體" panose="03000509000000000000" pitchFamily="65" charset="-120"/>
                        </a:rPr>
                        <a:t>監測頻率</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逐時</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marL="0" marR="0" indent="0" algn="ctr" defTabSz="716890" rtl="0" eaLnBrk="1" fontAlgn="auto" latinLnBrk="0" hangingPunct="1">
                        <a:lnSpc>
                          <a:spcPct val="100000"/>
                        </a:lnSpc>
                        <a:spcBef>
                          <a:spcPts val="0"/>
                        </a:spcBef>
                        <a:spcAft>
                          <a:spcPts val="0"/>
                        </a:spcAft>
                        <a:buClrTx/>
                        <a:buSzTx/>
                        <a:buFontTx/>
                        <a:buNone/>
                        <a:tabLst/>
                        <a:defRPr/>
                      </a:pPr>
                      <a:r>
                        <a:rPr lang="zh-TW" altLang="en-US" sz="2400" dirty="0" smtClean="0">
                          <a:latin typeface="標楷體" panose="03000509000000000000" pitchFamily="65" charset="-120"/>
                          <a:ea typeface="標楷體" panose="03000509000000000000" pitchFamily="65" charset="-120"/>
                        </a:rPr>
                        <a:t>逐時</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每季</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r>
              <a:tr h="504056">
                <a:tc>
                  <a:txBody>
                    <a:bodyPr/>
                    <a:lstStyle/>
                    <a:p>
                      <a:pPr algn="ctr"/>
                      <a:r>
                        <a:rPr lang="zh-TW" altLang="en-US" sz="2400" dirty="0" smtClean="0">
                          <a:latin typeface="標楷體" panose="03000509000000000000" pitchFamily="65" charset="-120"/>
                          <a:ea typeface="標楷體" panose="03000509000000000000" pitchFamily="65" charset="-120"/>
                        </a:rPr>
                        <a:t>監測作法</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gridSpan="2">
                  <a:txBody>
                    <a:bodyPr/>
                    <a:lstStyle/>
                    <a:p>
                      <a:pPr algn="ctr"/>
                      <a:r>
                        <a:rPr lang="zh-TW" altLang="en-US" sz="2400" dirty="0" smtClean="0">
                          <a:latin typeface="標楷體" panose="03000509000000000000" pitchFamily="65" charset="-120"/>
                          <a:ea typeface="標楷體" panose="03000509000000000000" pitchFamily="65" charset="-120"/>
                        </a:rPr>
                        <a:t>自動連續監測設施</a:t>
                      </a:r>
                    </a:p>
                  </a:txBody>
                  <a:tcPr marL="45917" marR="45917" marT="49742" marB="49742" anchor="ctr"/>
                </a:tc>
                <a:tc hMerge="1">
                  <a:txBody>
                    <a:bodyPr/>
                    <a:lstStyle/>
                    <a:p>
                      <a:pPr marL="0" marR="0" indent="0" algn="dist" defTabSz="716890" rtl="0" eaLnBrk="1" fontAlgn="auto" latinLnBrk="0" hangingPunct="1">
                        <a:lnSpc>
                          <a:spcPct val="100000"/>
                        </a:lnSpc>
                        <a:spcBef>
                          <a:spcPts val="0"/>
                        </a:spcBef>
                        <a:spcAft>
                          <a:spcPts val="0"/>
                        </a:spcAft>
                        <a:buClrTx/>
                        <a:buSzTx/>
                        <a:buFontTx/>
                        <a:buNone/>
                        <a:tabLst/>
                        <a:defRPr/>
                      </a:pPr>
                      <a:endParaRPr lang="zh-TW" altLang="en-US" dirty="0"/>
                    </a:p>
                  </a:txBody>
                  <a:tcPr marL="36000" marR="36000" marT="36000" marB="36000" anchor="ctr"/>
                </a:tc>
                <a:tc>
                  <a:txBody>
                    <a:bodyPr/>
                    <a:lstStyle/>
                    <a:p>
                      <a:pPr algn="ctr"/>
                      <a:r>
                        <a:rPr lang="zh-TW" altLang="en-US" sz="2400" dirty="0" smtClean="0">
                          <a:latin typeface="標楷體" panose="03000509000000000000" pitchFamily="65" charset="-120"/>
                          <a:ea typeface="標楷體" panose="03000509000000000000" pitchFamily="65" charset="-120"/>
                        </a:rPr>
                        <a:t>委外</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r>
            </a:tbl>
          </a:graphicData>
        </a:graphic>
      </p:graphicFrame>
      <p:sp>
        <p:nvSpPr>
          <p:cNvPr id="7" name="矩形 6"/>
          <p:cNvSpPr/>
          <p:nvPr/>
        </p:nvSpPr>
        <p:spPr>
          <a:xfrm>
            <a:off x="5220072" y="3136612"/>
            <a:ext cx="3024336" cy="2400657"/>
          </a:xfrm>
          <a:prstGeom prst="rect">
            <a:avLst/>
          </a:prstGeom>
        </p:spPr>
        <p:txBody>
          <a:bodyPr wrap="square">
            <a:spAutoFit/>
          </a:bodyPr>
          <a:lstStyle/>
          <a:p>
            <a:pPr marL="177800" indent="-177800" algn="just" defTabSz="457200" eaLnBrk="0" hangingPunct="0">
              <a:spcBef>
                <a:spcPct val="20000"/>
              </a:spcBef>
              <a:buFont typeface="Arial" pitchFamily="34" charset="0"/>
              <a:buChar char="•"/>
            </a:pPr>
            <a:r>
              <a:rPr lang="zh-TW" altLang="en-US" sz="2500" dirty="0">
                <a:solidFill>
                  <a:schemeClr val="tx1"/>
                </a:solidFill>
                <a:latin typeface="Times New Roman" pitchFamily="18" charset="0"/>
                <a:ea typeface="標楷體" pitchFamily="65" charset="-120"/>
                <a:cs typeface="Times New Roman" pitchFamily="18" charset="0"/>
              </a:rPr>
              <a:t>港區空氣及</a:t>
            </a:r>
            <a:r>
              <a:rPr lang="zh-TW" altLang="en-US" sz="2500" dirty="0" smtClean="0">
                <a:solidFill>
                  <a:schemeClr val="tx1"/>
                </a:solidFill>
                <a:latin typeface="Times New Roman" pitchFamily="18" charset="0"/>
                <a:ea typeface="標楷體" pitchFamily="65" charset="-120"/>
                <a:cs typeface="Times New Roman" pitchFamily="18" charset="0"/>
              </a:rPr>
              <a:t>噪音</a:t>
            </a:r>
            <a:r>
              <a:rPr lang="en-US" altLang="zh-TW" sz="2500" dirty="0" smtClean="0">
                <a:solidFill>
                  <a:schemeClr val="tx1"/>
                </a:solidFill>
                <a:latin typeface="Times New Roman" pitchFamily="18" charset="0"/>
                <a:ea typeface="標楷體" pitchFamily="65" charset="-120"/>
                <a:cs typeface="Times New Roman" pitchFamily="18" charset="0"/>
              </a:rPr>
              <a:t>24</a:t>
            </a:r>
            <a:r>
              <a:rPr lang="zh-TW" altLang="en-US" sz="2500" dirty="0" smtClean="0">
                <a:solidFill>
                  <a:schemeClr val="tx1"/>
                </a:solidFill>
                <a:latin typeface="Times New Roman" pitchFamily="18" charset="0"/>
                <a:ea typeface="標楷體" pitchFamily="65" charset="-120"/>
                <a:cs typeface="Times New Roman" pitchFamily="18" charset="0"/>
              </a:rPr>
              <a:t>小時自動連續環境監測，每日於</a:t>
            </a:r>
            <a:r>
              <a:rPr lang="zh-TW" altLang="en-US" sz="2500" dirty="0">
                <a:solidFill>
                  <a:schemeClr val="tx1"/>
                </a:solidFill>
                <a:latin typeface="Times New Roman" pitchFamily="18" charset="0"/>
                <a:ea typeface="標楷體" pitchFamily="65" charset="-120"/>
                <a:cs typeface="Times New Roman" pitchFamily="18" charset="0"/>
              </a:rPr>
              <a:t>基隆分公司</a:t>
            </a:r>
            <a:r>
              <a:rPr lang="zh-TW" altLang="en-US" sz="2500" dirty="0" smtClean="0">
                <a:solidFill>
                  <a:schemeClr val="tx1"/>
                </a:solidFill>
                <a:latin typeface="Times New Roman" pitchFamily="18" charset="0"/>
                <a:ea typeface="標楷體" pitchFamily="65" charset="-120"/>
                <a:cs typeface="Times New Roman" pitchFamily="18" charset="0"/>
              </a:rPr>
              <a:t>網頁上更新前一日監測結果，</a:t>
            </a:r>
            <a:r>
              <a:rPr lang="zh-TW" altLang="en-US" sz="2500" dirty="0">
                <a:solidFill>
                  <a:schemeClr val="tx1"/>
                </a:solidFill>
                <a:latin typeface="Times New Roman" pitchFamily="18" charset="0"/>
                <a:ea typeface="標楷體" pitchFamily="65" charset="-120"/>
                <a:cs typeface="Times New Roman" pitchFamily="18" charset="0"/>
              </a:rPr>
              <a:t>供民眾參考。</a:t>
            </a:r>
            <a:endParaRPr lang="en-US" altLang="zh-TW" sz="2500" dirty="0">
              <a:solidFill>
                <a:schemeClr val="tx1"/>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42195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基隆港港區環境品質</a:t>
            </a:r>
            <a:r>
              <a:rPr lang="en-US" altLang="zh-TW" dirty="0" smtClean="0"/>
              <a:t>-</a:t>
            </a:r>
            <a:r>
              <a:rPr lang="zh-TW" altLang="en-US" dirty="0" smtClean="0"/>
              <a:t>空氣</a:t>
            </a:r>
            <a:endParaRPr lang="zh-TW" altLang="en-US" dirty="0"/>
          </a:p>
        </p:txBody>
      </p:sp>
      <p:sp>
        <p:nvSpPr>
          <p:cNvPr id="3" name="內容版面配置區 2"/>
          <p:cNvSpPr>
            <a:spLocks noGrp="1"/>
          </p:cNvSpPr>
          <p:nvPr>
            <p:ph idx="1"/>
          </p:nvPr>
        </p:nvSpPr>
        <p:spPr>
          <a:xfrm>
            <a:off x="539552" y="3068961"/>
            <a:ext cx="8229600" cy="1368152"/>
          </a:xfrm>
        </p:spPr>
        <p:txBody>
          <a:bodyPr/>
          <a:lstStyle/>
          <a:p>
            <a:r>
              <a:rPr lang="zh-TW" altLang="en-US" sz="2400" dirty="0"/>
              <a:t>空氣污染物主要監測項目包含懸浮微粒</a:t>
            </a:r>
            <a:r>
              <a:rPr lang="en-US" altLang="zh-TW" sz="2400" dirty="0"/>
              <a:t>PM</a:t>
            </a:r>
            <a:r>
              <a:rPr lang="en-US" altLang="zh-TW" sz="2400" baseline="-25000" dirty="0"/>
              <a:t>10</a:t>
            </a:r>
            <a:r>
              <a:rPr lang="zh-TW" altLang="en-US" sz="2400" dirty="0"/>
              <a:t>、細懸浮微粒</a:t>
            </a:r>
            <a:r>
              <a:rPr lang="en-US" altLang="zh-TW" sz="2400" dirty="0"/>
              <a:t>PM</a:t>
            </a:r>
            <a:r>
              <a:rPr lang="en-US" altLang="zh-TW" sz="2400" baseline="-25000" dirty="0"/>
              <a:t>2.5</a:t>
            </a:r>
            <a:r>
              <a:rPr lang="zh-TW" altLang="en-US" sz="2400" dirty="0"/>
              <a:t>、二氧化硫</a:t>
            </a:r>
            <a:r>
              <a:rPr lang="en-US" altLang="zh-TW" sz="2400" dirty="0"/>
              <a:t>SO</a:t>
            </a:r>
            <a:r>
              <a:rPr lang="en-US" altLang="zh-TW" sz="2400" baseline="-25000" dirty="0"/>
              <a:t>2</a:t>
            </a:r>
            <a:r>
              <a:rPr lang="zh-TW" altLang="en-US" sz="2400" dirty="0"/>
              <a:t>、二氧化氮</a:t>
            </a:r>
            <a:r>
              <a:rPr lang="en-US" altLang="zh-TW" sz="2400" dirty="0"/>
              <a:t>NO</a:t>
            </a:r>
            <a:r>
              <a:rPr lang="en-US" altLang="zh-TW" sz="2400" baseline="-25000" dirty="0"/>
              <a:t>2</a:t>
            </a:r>
            <a:r>
              <a:rPr lang="zh-TW" altLang="en-US" sz="2400" dirty="0"/>
              <a:t>及臭氧</a:t>
            </a:r>
            <a:r>
              <a:rPr lang="en-US" altLang="zh-TW" sz="2400" dirty="0" smtClean="0"/>
              <a:t>O</a:t>
            </a:r>
            <a:r>
              <a:rPr lang="en-US" altLang="zh-TW" sz="2400" baseline="-25000" dirty="0" smtClean="0"/>
              <a:t>3</a:t>
            </a:r>
            <a:r>
              <a:rPr lang="zh-TW" altLang="en-US" sz="2400" dirty="0" smtClean="0"/>
              <a:t>。</a:t>
            </a:r>
            <a:endParaRPr lang="zh-TW" altLang="en-US" sz="2400" dirty="0"/>
          </a:p>
        </p:txBody>
      </p:sp>
      <p:sp>
        <p:nvSpPr>
          <p:cNvPr id="4" name="投影片編號版面配置區 3"/>
          <p:cNvSpPr>
            <a:spLocks noGrp="1"/>
          </p:cNvSpPr>
          <p:nvPr>
            <p:ph type="sldNum" sz="quarter" idx="12"/>
          </p:nvPr>
        </p:nvSpPr>
        <p:spPr/>
        <p:txBody>
          <a:bodyPr/>
          <a:lstStyle/>
          <a:p>
            <a:pPr>
              <a:defRPr/>
            </a:pPr>
            <a:r>
              <a:rPr lang="en-US" altLang="zh-TW" dirty="0" smtClean="0"/>
              <a:t>p.</a:t>
            </a:r>
            <a:fld id="{F0AD08F9-D8D7-419D-AE6E-F4F6A603C51C}" type="slidenum">
              <a:rPr lang="en-US" altLang="zh-TW" smtClean="0"/>
              <a:pPr>
                <a:defRPr/>
              </a:pPr>
              <a:t>11</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569427203"/>
              </p:ext>
            </p:extLst>
          </p:nvPr>
        </p:nvGraphicFramePr>
        <p:xfrm>
          <a:off x="454243" y="1221136"/>
          <a:ext cx="8222213" cy="1823040"/>
        </p:xfrm>
        <a:graphic>
          <a:graphicData uri="http://schemas.openxmlformats.org/drawingml/2006/table">
            <a:tbl>
              <a:tblPr firstRow="1" bandRow="1">
                <a:tableStyleId>{5C22544A-7EE6-4342-B048-85BDC9FD1C3A}</a:tableStyleId>
              </a:tblPr>
              <a:tblGrid>
                <a:gridCol w="1660321"/>
                <a:gridCol w="1111976"/>
                <a:gridCol w="1362479"/>
                <a:gridCol w="1362479"/>
                <a:gridCol w="1362479"/>
                <a:gridCol w="1362479"/>
              </a:tblGrid>
              <a:tr h="154781">
                <a:tc rowSpan="3">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空氣污染物</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簡寫及單位</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懸浮微粒</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細懸浮微粒</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二氧化硫</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二氧化氮</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臭氧</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55236">
                <a:tc vMerge="1">
                  <a:txBody>
                    <a:bodyPr/>
                    <a:lstStyle/>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45917" marR="45917" marT="49742" marB="49742" anchor="ctr"/>
                </a:tc>
                <a:tc>
                  <a:txBody>
                    <a:body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rPr>
                        <a:t>10</a:t>
                      </a:r>
                    </a:p>
                    <a:p>
                      <a:pPr algn="ct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l-GR"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μ</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g</a:t>
                      </a:r>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600" b="0" i="0" u="none" strike="noStrike" kern="1200" baseline="30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rPr>
                        <a:t>2.5</a:t>
                      </a:r>
                    </a:p>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l-GR"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μ</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g</a:t>
                      </a:r>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600" b="0" i="0" u="none" strike="noStrike" kern="1200" baseline="30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SO</a:t>
                      </a:r>
                      <a:r>
                        <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p>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ppm)</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NO</a:t>
                      </a:r>
                      <a:r>
                        <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p>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ppm)</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O</a:t>
                      </a:r>
                      <a:r>
                        <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rPr>
                        <a:t>3</a:t>
                      </a:r>
                    </a:p>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ppm)</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5389">
                <a:tc vMerge="1">
                  <a:txBody>
                    <a:bodyPr/>
                    <a:lstStyle/>
                    <a:p>
                      <a:pPr algn="ct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45917" marR="45917" marT="49742" marB="49742" anchor="ctr"/>
                </a:tc>
                <a:tc>
                  <a:txBody>
                    <a:body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小時值</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小時值</a:t>
                      </a:r>
                      <a:endPar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小時平均值</a:t>
                      </a:r>
                      <a:endPar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小時平均值</a:t>
                      </a:r>
                      <a:endPar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小時平均值</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5389">
                <a:tc>
                  <a:txBody>
                    <a:bodyPr/>
                    <a:lstStyle/>
                    <a:p>
                      <a:pPr algn="ct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法規標準</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b="1" dirty="0" smtClean="0">
                          <a:latin typeface="Times New Roman" panose="02020603050405020304" pitchFamily="18" charset="0"/>
                          <a:cs typeface="Times New Roman" panose="02020603050405020304" pitchFamily="18" charset="0"/>
                        </a:rPr>
                        <a:t>125</a:t>
                      </a:r>
                      <a:endParaRPr lang="zh-TW" altLang="en-US" sz="1600" b="1"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b="1" dirty="0" smtClean="0">
                          <a:latin typeface="Times New Roman" panose="02020603050405020304" pitchFamily="18" charset="0"/>
                          <a:cs typeface="Times New Roman" panose="02020603050405020304" pitchFamily="18" charset="0"/>
                        </a:rPr>
                        <a:t>35</a:t>
                      </a:r>
                      <a:endParaRPr lang="zh-TW" altLang="en-US" sz="1600" b="1"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b="1" dirty="0" smtClean="0">
                          <a:latin typeface="Times New Roman" panose="02020603050405020304" pitchFamily="18" charset="0"/>
                          <a:cs typeface="Times New Roman" panose="02020603050405020304" pitchFamily="18" charset="0"/>
                        </a:rPr>
                        <a:t>0.25</a:t>
                      </a:r>
                      <a:endParaRPr lang="zh-TW" altLang="en-US" sz="1600" b="1"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1"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0.25</a:t>
                      </a:r>
                      <a:endParaRPr lang="zh-TW" altLang="en-US" sz="1600" b="1"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1"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0.12</a:t>
                      </a:r>
                      <a:endParaRPr lang="zh-TW" altLang="en-US" sz="1600" b="1"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15389">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港區平均濃度</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41.2</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28.3</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0.040</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0.051</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0.052</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6" name="圖表 5"/>
          <p:cNvGraphicFramePr>
            <a:graphicFrameLocks/>
          </p:cNvGraphicFramePr>
          <p:nvPr>
            <p:extLst>
              <p:ext uri="{D42A27DB-BD31-4B8C-83A1-F6EECF244321}">
                <p14:modId xmlns:p14="http://schemas.microsoft.com/office/powerpoint/2010/main" val="4010041144"/>
              </p:ext>
            </p:extLst>
          </p:nvPr>
        </p:nvGraphicFramePr>
        <p:xfrm>
          <a:off x="467544" y="4005064"/>
          <a:ext cx="5832647" cy="2736305"/>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6300192" y="4149080"/>
            <a:ext cx="2592288" cy="2308324"/>
          </a:xfrm>
          <a:prstGeom prst="rect">
            <a:avLst/>
          </a:prstGeom>
        </p:spPr>
        <p:txBody>
          <a:bodyPr wrap="square">
            <a:spAutoFit/>
          </a:bodyPr>
          <a:lstStyle/>
          <a:p>
            <a:pPr marL="182563" indent="-182563" algn="l" defTabSz="457200" eaLnBrk="0" hangingPunct="0">
              <a:spcBef>
                <a:spcPct val="20000"/>
              </a:spcBef>
              <a:buFont typeface="Arial" pitchFamily="34" charset="0"/>
              <a:buChar char="•"/>
            </a:pPr>
            <a:r>
              <a:rPr lang="zh-TW" altLang="en-US" sz="2000" dirty="0">
                <a:solidFill>
                  <a:schemeClr val="tx1"/>
                </a:solidFill>
                <a:latin typeface="Times New Roman" pitchFamily="18" charset="0"/>
                <a:ea typeface="標楷體" pitchFamily="65" charset="-120"/>
              </a:rPr>
              <a:t>各季各項監測結果均符合空氣品質標準。</a:t>
            </a:r>
            <a:endParaRPr lang="en-US" altLang="zh-TW" sz="2000" dirty="0">
              <a:solidFill>
                <a:schemeClr val="tx1"/>
              </a:solidFill>
              <a:latin typeface="Times New Roman" pitchFamily="18" charset="0"/>
              <a:ea typeface="標楷體" pitchFamily="65" charset="-120"/>
            </a:endParaRPr>
          </a:p>
          <a:p>
            <a:pPr marL="182563" lvl="1" indent="-182563" algn="l" defTabSz="457200" eaLnBrk="0" hangingPunct="0">
              <a:spcBef>
                <a:spcPct val="20000"/>
              </a:spcBef>
              <a:buFont typeface="Arial" pitchFamily="34" charset="0"/>
              <a:buChar char="•"/>
            </a:pPr>
            <a:r>
              <a:rPr lang="zh-TW" altLang="en-US" sz="2000" dirty="0">
                <a:solidFill>
                  <a:schemeClr val="tx1"/>
                </a:solidFill>
                <a:latin typeface="Times New Roman" pitchFamily="18" charset="0"/>
                <a:ea typeface="標楷體" pitchFamily="65" charset="-120"/>
              </a:rPr>
              <a:t>受到冬季大氣擴散不佳影響，港區空氣中粒狀物</a:t>
            </a:r>
            <a:r>
              <a:rPr lang="en-US" altLang="zh-TW" sz="2000" dirty="0">
                <a:solidFill>
                  <a:schemeClr val="tx1"/>
                </a:solidFill>
                <a:latin typeface="Times New Roman" pitchFamily="18" charset="0"/>
                <a:ea typeface="標楷體" pitchFamily="65" charset="-120"/>
              </a:rPr>
              <a:t>(PM</a:t>
            </a:r>
            <a:r>
              <a:rPr lang="en-US" altLang="zh-TW" sz="2000" baseline="-25000" dirty="0">
                <a:solidFill>
                  <a:schemeClr val="tx1"/>
                </a:solidFill>
                <a:latin typeface="Times New Roman" pitchFamily="18" charset="0"/>
                <a:ea typeface="標楷體" pitchFamily="65" charset="-120"/>
              </a:rPr>
              <a:t>10</a:t>
            </a:r>
            <a:r>
              <a:rPr lang="zh-TW" altLang="en-US" sz="2000" dirty="0">
                <a:solidFill>
                  <a:schemeClr val="tx1"/>
                </a:solidFill>
                <a:latin typeface="Times New Roman" pitchFamily="18" charset="0"/>
                <a:ea typeface="標楷體" pitchFamily="65" charset="-120"/>
              </a:rPr>
              <a:t>及</a:t>
            </a:r>
            <a:r>
              <a:rPr lang="en-US" altLang="zh-TW" sz="2000" dirty="0">
                <a:solidFill>
                  <a:schemeClr val="tx1"/>
                </a:solidFill>
                <a:latin typeface="Times New Roman" pitchFamily="18" charset="0"/>
                <a:ea typeface="標楷體" pitchFamily="65" charset="-120"/>
              </a:rPr>
              <a:t>PM</a:t>
            </a:r>
            <a:r>
              <a:rPr lang="en-US" altLang="zh-TW" sz="2000" baseline="-25000" dirty="0">
                <a:solidFill>
                  <a:schemeClr val="tx1"/>
                </a:solidFill>
                <a:latin typeface="Times New Roman" pitchFamily="18" charset="0"/>
                <a:ea typeface="標楷體" pitchFamily="65" charset="-120"/>
              </a:rPr>
              <a:t>2.5</a:t>
            </a:r>
            <a:r>
              <a:rPr lang="en-US" altLang="zh-TW" sz="2000" dirty="0">
                <a:solidFill>
                  <a:schemeClr val="tx1"/>
                </a:solidFill>
                <a:latin typeface="Times New Roman" pitchFamily="18" charset="0"/>
                <a:ea typeface="標楷體" pitchFamily="65" charset="-120"/>
              </a:rPr>
              <a:t>)</a:t>
            </a:r>
            <a:r>
              <a:rPr lang="zh-TW" altLang="en-US" sz="2000" dirty="0">
                <a:solidFill>
                  <a:schemeClr val="tx1"/>
                </a:solidFill>
                <a:latin typeface="Times New Roman" pitchFamily="18" charset="0"/>
                <a:ea typeface="標楷體" pitchFamily="65" charset="-120"/>
              </a:rPr>
              <a:t>濃度偏高。</a:t>
            </a:r>
          </a:p>
        </p:txBody>
      </p:sp>
    </p:spTree>
    <p:extLst>
      <p:ext uri="{BB962C8B-B14F-4D97-AF65-F5344CB8AC3E}">
        <p14:creationId xmlns:p14="http://schemas.microsoft.com/office/powerpoint/2010/main" val="285447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圖表 12"/>
          <p:cNvGraphicFramePr>
            <a:graphicFrameLocks/>
          </p:cNvGraphicFramePr>
          <p:nvPr>
            <p:extLst>
              <p:ext uri="{D42A27DB-BD31-4B8C-83A1-F6EECF244321}">
                <p14:modId xmlns:p14="http://schemas.microsoft.com/office/powerpoint/2010/main" val="487573918"/>
              </p:ext>
            </p:extLst>
          </p:nvPr>
        </p:nvGraphicFramePr>
        <p:xfrm>
          <a:off x="107504" y="3022397"/>
          <a:ext cx="6307084" cy="3843440"/>
        </p:xfrm>
        <a:graphic>
          <a:graphicData uri="http://schemas.openxmlformats.org/drawingml/2006/chart">
            <c:chart xmlns:c="http://schemas.openxmlformats.org/drawingml/2006/chart" xmlns:r="http://schemas.openxmlformats.org/officeDocument/2006/relationships" r:id="rId2"/>
          </a:graphicData>
        </a:graphic>
      </p:graphicFrame>
      <p:sp>
        <p:nvSpPr>
          <p:cNvPr id="2" name="標題 1"/>
          <p:cNvSpPr>
            <a:spLocks noGrp="1"/>
          </p:cNvSpPr>
          <p:nvPr>
            <p:ph type="title"/>
          </p:nvPr>
        </p:nvSpPr>
        <p:spPr/>
        <p:txBody>
          <a:bodyPr/>
          <a:lstStyle/>
          <a:p>
            <a:r>
              <a:rPr lang="zh-TW" altLang="en-US" dirty="0" smtClean="0"/>
              <a:t>基隆港港區環境品質</a:t>
            </a:r>
            <a:r>
              <a:rPr lang="en-US" altLang="zh-TW" dirty="0" smtClean="0"/>
              <a:t>-</a:t>
            </a:r>
            <a:r>
              <a:rPr lang="zh-TW" altLang="en-US" dirty="0" smtClean="0"/>
              <a:t>噪音</a:t>
            </a:r>
            <a:endParaRPr lang="zh-TW" altLang="en-US" dirty="0"/>
          </a:p>
        </p:txBody>
      </p:sp>
      <p:sp>
        <p:nvSpPr>
          <p:cNvPr id="3" name="內容版面配置區 2"/>
          <p:cNvSpPr>
            <a:spLocks noGrp="1"/>
          </p:cNvSpPr>
          <p:nvPr>
            <p:ph idx="1"/>
          </p:nvPr>
        </p:nvSpPr>
        <p:spPr>
          <a:xfrm>
            <a:off x="6372200" y="3140968"/>
            <a:ext cx="2448272" cy="2952328"/>
          </a:xfrm>
        </p:spPr>
        <p:txBody>
          <a:bodyPr/>
          <a:lstStyle/>
          <a:p>
            <a:r>
              <a:rPr lang="zh-TW" altLang="en-US" sz="2000" dirty="0"/>
              <a:t>基隆港港區噪音主要來自</a:t>
            </a:r>
            <a:r>
              <a:rPr lang="zh-TW" altLang="en-US" sz="2000" dirty="0">
                <a:solidFill>
                  <a:srgbClr val="FF0000"/>
                </a:solidFill>
              </a:rPr>
              <a:t>運輸車輛</a:t>
            </a:r>
            <a:r>
              <a:rPr lang="zh-TW" altLang="en-US" sz="2000" dirty="0"/>
              <a:t>及</a:t>
            </a:r>
            <a:r>
              <a:rPr lang="zh-TW" altLang="en-US" sz="2000" dirty="0">
                <a:solidFill>
                  <a:srgbClr val="FF0000"/>
                </a:solidFill>
              </a:rPr>
              <a:t>鄰近港區之市區交通要道</a:t>
            </a:r>
            <a:r>
              <a:rPr lang="zh-TW" altLang="en-US" sz="2000" dirty="0"/>
              <a:t>。</a:t>
            </a:r>
            <a:endParaRPr lang="en-US" altLang="zh-TW" sz="2000" dirty="0"/>
          </a:p>
          <a:p>
            <a:r>
              <a:rPr lang="zh-TW" altLang="en-US" sz="2000" dirty="0"/>
              <a:t>為維持周邊居民生活品質，已建置噪音監測系統並編列經費持續監控噪音值</a:t>
            </a:r>
            <a:r>
              <a:rPr lang="zh-TW" altLang="en-US" sz="2000" dirty="0" smtClean="0"/>
              <a:t>。</a:t>
            </a:r>
            <a:endParaRPr lang="zh-TW" altLang="en-US" sz="2000" dirty="0"/>
          </a:p>
        </p:txBody>
      </p:sp>
      <p:sp>
        <p:nvSpPr>
          <p:cNvPr id="4" name="投影片編號版面配置區 3"/>
          <p:cNvSpPr>
            <a:spLocks noGrp="1"/>
          </p:cNvSpPr>
          <p:nvPr>
            <p:ph type="sldNum" sz="quarter" idx="12"/>
          </p:nvPr>
        </p:nvSpPr>
        <p:spPr/>
        <p:txBody>
          <a:bodyPr/>
          <a:lstStyle/>
          <a:p>
            <a:pPr>
              <a:defRPr/>
            </a:pPr>
            <a:r>
              <a:rPr lang="en-US" altLang="zh-TW" dirty="0" smtClean="0"/>
              <a:t>p.</a:t>
            </a:r>
            <a:fld id="{F0AD08F9-D8D7-419D-AE6E-F4F6A603C51C}" type="slidenum">
              <a:rPr lang="en-US" altLang="zh-TW" smtClean="0"/>
              <a:pPr>
                <a:defRPr/>
              </a:pPr>
              <a:t>12</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1140549934"/>
              </p:ext>
            </p:extLst>
          </p:nvPr>
        </p:nvGraphicFramePr>
        <p:xfrm>
          <a:off x="683568" y="1245010"/>
          <a:ext cx="7790165" cy="1674489"/>
        </p:xfrm>
        <a:graphic>
          <a:graphicData uri="http://schemas.openxmlformats.org/drawingml/2006/table">
            <a:tbl>
              <a:tblPr firstRow="1" bandRow="1">
                <a:tableStyleId>{5C22544A-7EE6-4342-B048-85BDC9FD1C3A}</a:tableStyleId>
              </a:tblPr>
              <a:tblGrid>
                <a:gridCol w="1664111"/>
                <a:gridCol w="2042018"/>
                <a:gridCol w="2042018"/>
                <a:gridCol w="2042018"/>
              </a:tblGrid>
              <a:tr h="558824">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時段</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日間音量</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AM7:00~PM7:00</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晚間音量</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PM7:00~PM11:00</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夜間音量</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PM11:00~AM7:00</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58824">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法規標準</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57908"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單位：</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dB(A)</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800" dirty="0" smtClean="0">
                          <a:latin typeface="Times New Roman" panose="02020603050405020304" pitchFamily="18" charset="0"/>
                          <a:cs typeface="Times New Roman" panose="02020603050405020304" pitchFamily="18" charset="0"/>
                        </a:rPr>
                        <a:t>80</a:t>
                      </a:r>
                      <a:endParaRPr lang="zh-TW" altLang="en-US" sz="18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800" dirty="0" smtClean="0">
                          <a:latin typeface="Times New Roman" panose="02020603050405020304" pitchFamily="18" charset="0"/>
                          <a:cs typeface="Times New Roman" panose="02020603050405020304" pitchFamily="18" charset="0"/>
                        </a:rPr>
                        <a:t>70</a:t>
                      </a:r>
                      <a:endParaRPr lang="zh-TW" altLang="en-US" sz="18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65</a:t>
                      </a:r>
                      <a:endParaRPr lang="zh-TW" altLang="en-US" sz="18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55129">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港區平均測值</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62.2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59.8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56.2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pSp>
        <p:nvGrpSpPr>
          <p:cNvPr id="8" name="群組 7"/>
          <p:cNvGrpSpPr/>
          <p:nvPr/>
        </p:nvGrpSpPr>
        <p:grpSpPr>
          <a:xfrm>
            <a:off x="1114756" y="3513410"/>
            <a:ext cx="4870089" cy="600164"/>
            <a:chOff x="-3277358" y="11869863"/>
            <a:chExt cx="4870089" cy="600164"/>
          </a:xfrm>
        </p:grpSpPr>
        <p:sp>
          <p:nvSpPr>
            <p:cNvPr id="9" name="文字方塊 8"/>
            <p:cNvSpPr txBox="1"/>
            <p:nvPr/>
          </p:nvSpPr>
          <p:spPr>
            <a:xfrm>
              <a:off x="-3076994" y="11869863"/>
              <a:ext cx="4669725" cy="600164"/>
            </a:xfrm>
            <a:prstGeom prst="rect">
              <a:avLst/>
            </a:prstGeom>
            <a:noFill/>
          </p:spPr>
          <p:txBody>
            <a:bodyPr wrap="square" rtlCol="0">
              <a:spAutoFit/>
            </a:bodyPr>
            <a:lstStyle/>
            <a:p>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日間</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法規標準</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上午</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時至</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晚上</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)=80dB(A</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晚間法規標準</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晚上</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至晚上</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)=70dB(A</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夜間</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法規標準</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晚上</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時至翌日上午</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)=65dB(A)</a:t>
              </a:r>
              <a:endPar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直線接點 9"/>
            <p:cNvCxnSpPr/>
            <p:nvPr/>
          </p:nvCxnSpPr>
          <p:spPr>
            <a:xfrm>
              <a:off x="-3277358" y="11998960"/>
              <a:ext cx="254017" cy="0"/>
            </a:xfrm>
            <a:prstGeom prst="line">
              <a:avLst/>
            </a:prstGeom>
            <a:ln cmpd="sng">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a:off x="-3269268" y="12189400"/>
              <a:ext cx="256737" cy="0"/>
            </a:xfrm>
            <a:prstGeom prst="line">
              <a:avLst/>
            </a:prstGeom>
            <a:ln cmpd="sng">
              <a:solidFill>
                <a:srgbClr val="B8422E"/>
              </a:solidFill>
              <a:prstDash val="dash"/>
            </a:ln>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3269268" y="12333816"/>
              <a:ext cx="266897" cy="0"/>
            </a:xfrm>
            <a:prstGeom prst="line">
              <a:avLst/>
            </a:prstGeom>
            <a:ln cmpd="sng">
              <a:solidFill>
                <a:srgbClr val="8BC606"/>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9333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基隆港港區環境品質</a:t>
            </a:r>
            <a:r>
              <a:rPr lang="en-US" altLang="zh-TW" dirty="0" smtClean="0"/>
              <a:t>-</a:t>
            </a:r>
            <a:r>
              <a:rPr lang="zh-TW" altLang="en-US" dirty="0" smtClean="0"/>
              <a:t>水質</a:t>
            </a:r>
            <a:endParaRPr lang="zh-TW" altLang="en-US" dirty="0"/>
          </a:p>
        </p:txBody>
      </p:sp>
      <p:sp>
        <p:nvSpPr>
          <p:cNvPr id="3" name="內容版面配置區 2"/>
          <p:cNvSpPr>
            <a:spLocks noGrp="1"/>
          </p:cNvSpPr>
          <p:nvPr>
            <p:ph idx="1"/>
          </p:nvPr>
        </p:nvSpPr>
        <p:spPr>
          <a:xfrm>
            <a:off x="1259632" y="1856699"/>
            <a:ext cx="1872208" cy="288032"/>
          </a:xfrm>
        </p:spPr>
        <p:txBody>
          <a:bodyPr/>
          <a:lstStyle/>
          <a:p>
            <a:pPr marL="0" indent="0">
              <a:buNone/>
            </a:pPr>
            <a:r>
              <a:rPr lang="zh-TW" altLang="en-US" sz="1200" dirty="0" smtClean="0">
                <a:solidFill>
                  <a:srgbClr val="FF0000"/>
                </a:solidFill>
              </a:rPr>
              <a:t>法規標準：</a:t>
            </a:r>
            <a:r>
              <a:rPr lang="en-US" altLang="zh-TW" sz="1200" dirty="0" smtClean="0">
                <a:solidFill>
                  <a:srgbClr val="FF0000"/>
                </a:solidFill>
              </a:rPr>
              <a:t>pH </a:t>
            </a:r>
            <a:r>
              <a:rPr lang="zh-TW" altLang="en-US" sz="1200" dirty="0" smtClean="0">
                <a:solidFill>
                  <a:srgbClr val="FF0000"/>
                </a:solidFill>
              </a:rPr>
              <a:t> </a:t>
            </a:r>
            <a:r>
              <a:rPr lang="en-US" altLang="zh-TW" sz="1200" dirty="0" smtClean="0">
                <a:solidFill>
                  <a:srgbClr val="FF0000"/>
                </a:solidFill>
              </a:rPr>
              <a:t>7.0~8.5</a:t>
            </a:r>
            <a:endParaRPr lang="zh-TW" altLang="en-US" sz="1200" dirty="0">
              <a:solidFill>
                <a:srgbClr val="FF0000"/>
              </a:solidFill>
            </a:endParaRPr>
          </a:p>
        </p:txBody>
      </p:sp>
      <p:sp>
        <p:nvSpPr>
          <p:cNvPr id="4" name="投影片編號版面配置區 3"/>
          <p:cNvSpPr>
            <a:spLocks noGrp="1"/>
          </p:cNvSpPr>
          <p:nvPr>
            <p:ph type="sldNum" sz="quarter" idx="12"/>
          </p:nvPr>
        </p:nvSpPr>
        <p:spPr/>
        <p:txBody>
          <a:bodyPr/>
          <a:lstStyle/>
          <a:p>
            <a:pPr>
              <a:defRPr/>
            </a:pPr>
            <a:r>
              <a:rPr lang="en-US" altLang="zh-TW" dirty="0" smtClean="0"/>
              <a:t>p.</a:t>
            </a:r>
            <a:fld id="{F0AD08F9-D8D7-419D-AE6E-F4F6A603C51C}" type="slidenum">
              <a:rPr lang="en-US" altLang="zh-TW" smtClean="0"/>
              <a:pPr>
                <a:defRPr/>
              </a:pPr>
              <a:t>13</a:t>
            </a:fld>
            <a:endParaRPr lang="en-US" altLang="zh-TW" dirty="0"/>
          </a:p>
        </p:txBody>
      </p:sp>
      <p:graphicFrame>
        <p:nvGraphicFramePr>
          <p:cNvPr id="5" name="圖表 4" title="日間均能音量"/>
          <p:cNvGraphicFramePr>
            <a:graphicFrameLocks/>
          </p:cNvGraphicFramePr>
          <p:nvPr>
            <p:extLst>
              <p:ext uri="{D42A27DB-BD31-4B8C-83A1-F6EECF244321}">
                <p14:modId xmlns:p14="http://schemas.microsoft.com/office/powerpoint/2010/main" val="1698413952"/>
              </p:ext>
            </p:extLst>
          </p:nvPr>
        </p:nvGraphicFramePr>
        <p:xfrm>
          <a:off x="251520" y="1340768"/>
          <a:ext cx="5400599" cy="24482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圖表 5" title="日間均能音量"/>
          <p:cNvGraphicFramePr>
            <a:graphicFrameLocks/>
          </p:cNvGraphicFramePr>
          <p:nvPr>
            <p:extLst>
              <p:ext uri="{D42A27DB-BD31-4B8C-83A1-F6EECF244321}">
                <p14:modId xmlns:p14="http://schemas.microsoft.com/office/powerpoint/2010/main" val="2715669788"/>
              </p:ext>
            </p:extLst>
          </p:nvPr>
        </p:nvGraphicFramePr>
        <p:xfrm>
          <a:off x="4499992" y="1196752"/>
          <a:ext cx="4392488"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圖表 6" title="日間均能音量"/>
          <p:cNvGraphicFramePr>
            <a:graphicFrameLocks/>
          </p:cNvGraphicFramePr>
          <p:nvPr>
            <p:extLst>
              <p:ext uri="{D42A27DB-BD31-4B8C-83A1-F6EECF244321}">
                <p14:modId xmlns:p14="http://schemas.microsoft.com/office/powerpoint/2010/main" val="3540399444"/>
              </p:ext>
            </p:extLst>
          </p:nvPr>
        </p:nvGraphicFramePr>
        <p:xfrm>
          <a:off x="179512" y="3573016"/>
          <a:ext cx="5692701" cy="3560341"/>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直線接點 7"/>
          <p:cNvCxnSpPr/>
          <p:nvPr/>
        </p:nvCxnSpPr>
        <p:spPr>
          <a:xfrm>
            <a:off x="611560" y="2492896"/>
            <a:ext cx="2664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cxnSp>
        <p:nvCxnSpPr>
          <p:cNvPr id="9" name="直線接點 8"/>
          <p:cNvCxnSpPr/>
          <p:nvPr/>
        </p:nvCxnSpPr>
        <p:spPr>
          <a:xfrm>
            <a:off x="611856" y="2332978"/>
            <a:ext cx="2664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cxnSp>
        <p:nvCxnSpPr>
          <p:cNvPr id="10" name="直線接點 9"/>
          <p:cNvCxnSpPr/>
          <p:nvPr/>
        </p:nvCxnSpPr>
        <p:spPr>
          <a:xfrm>
            <a:off x="4788024" y="2932895"/>
            <a:ext cx="2844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cxnSp>
        <p:nvCxnSpPr>
          <p:cNvPr id="11" name="直線接點 10"/>
          <p:cNvCxnSpPr/>
          <p:nvPr/>
        </p:nvCxnSpPr>
        <p:spPr>
          <a:xfrm>
            <a:off x="675168" y="4381006"/>
            <a:ext cx="2664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sp>
        <p:nvSpPr>
          <p:cNvPr id="12" name="內容版面配置區 2"/>
          <p:cNvSpPr txBox="1">
            <a:spLocks/>
          </p:cNvSpPr>
          <p:nvPr/>
        </p:nvSpPr>
        <p:spPr bwMode="auto">
          <a:xfrm>
            <a:off x="6732240" y="1644702"/>
            <a:ext cx="197185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zh-TW" altLang="en-US" sz="1200" dirty="0" smtClean="0">
                <a:solidFill>
                  <a:srgbClr val="FF0000"/>
                </a:solidFill>
              </a:rPr>
              <a:t>法規標準：</a:t>
            </a:r>
            <a:r>
              <a:rPr lang="en-US" altLang="zh-TW" sz="1200" dirty="0" smtClean="0">
                <a:solidFill>
                  <a:srgbClr val="FF0000"/>
                </a:solidFill>
              </a:rPr>
              <a:t>DO </a:t>
            </a:r>
            <a:r>
              <a:rPr lang="en-US" altLang="zh-TW" sz="1200" dirty="0">
                <a:solidFill>
                  <a:srgbClr val="FF0000"/>
                </a:solidFill>
              </a:rPr>
              <a:t>&gt;</a:t>
            </a:r>
            <a:r>
              <a:rPr lang="en-US" altLang="zh-TW" sz="1200" dirty="0" smtClean="0">
                <a:solidFill>
                  <a:srgbClr val="FF0000"/>
                </a:solidFill>
              </a:rPr>
              <a:t> </a:t>
            </a:r>
            <a:r>
              <a:rPr lang="en-US" altLang="zh-TW" sz="1200" dirty="0">
                <a:solidFill>
                  <a:srgbClr val="FF0000"/>
                </a:solidFill>
              </a:rPr>
              <a:t>2</a:t>
            </a:r>
            <a:r>
              <a:rPr lang="en-US" altLang="zh-TW" sz="1200" dirty="0" smtClean="0">
                <a:solidFill>
                  <a:srgbClr val="FF0000"/>
                </a:solidFill>
              </a:rPr>
              <a:t> mg/L</a:t>
            </a:r>
            <a:endParaRPr lang="zh-TW" altLang="en-US" sz="1200" dirty="0">
              <a:solidFill>
                <a:srgbClr val="FF0000"/>
              </a:solidFill>
            </a:endParaRPr>
          </a:p>
        </p:txBody>
      </p:sp>
      <p:sp>
        <p:nvSpPr>
          <p:cNvPr id="13" name="內容版面配置區 2"/>
          <p:cNvSpPr txBox="1">
            <a:spLocks/>
          </p:cNvSpPr>
          <p:nvPr/>
        </p:nvSpPr>
        <p:spPr bwMode="auto">
          <a:xfrm>
            <a:off x="2411760" y="4077072"/>
            <a:ext cx="197185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zh-TW" altLang="en-US" sz="1200" dirty="0" smtClean="0">
                <a:solidFill>
                  <a:srgbClr val="FF0000"/>
                </a:solidFill>
              </a:rPr>
              <a:t>法規標準：</a:t>
            </a:r>
            <a:r>
              <a:rPr lang="en-US" altLang="zh-TW" sz="1200" dirty="0" smtClean="0">
                <a:solidFill>
                  <a:srgbClr val="FF0000"/>
                </a:solidFill>
              </a:rPr>
              <a:t>BOD &lt; 6 mg/L</a:t>
            </a:r>
            <a:endParaRPr lang="zh-TW" altLang="en-US" sz="1200" dirty="0">
              <a:solidFill>
                <a:srgbClr val="FF0000"/>
              </a:solidFill>
            </a:endParaRPr>
          </a:p>
        </p:txBody>
      </p:sp>
      <p:sp>
        <p:nvSpPr>
          <p:cNvPr id="14" name="內容版面配置區 2"/>
          <p:cNvSpPr txBox="1">
            <a:spLocks/>
          </p:cNvSpPr>
          <p:nvPr/>
        </p:nvSpPr>
        <p:spPr bwMode="auto">
          <a:xfrm>
            <a:off x="4644008" y="3789040"/>
            <a:ext cx="4248472" cy="216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r>
              <a:rPr lang="zh-TW" altLang="en-US" sz="1600" dirty="0"/>
              <a:t>基隆港港區水質監測結果顯示，</a:t>
            </a:r>
            <a:r>
              <a:rPr lang="zh-TW" altLang="en-US" sz="1600" dirty="0" smtClean="0"/>
              <a:t>大多符合</a:t>
            </a:r>
            <a:r>
              <a:rPr lang="zh-TW" altLang="en-US" sz="1600" dirty="0"/>
              <a:t>丙類海洋環境品質</a:t>
            </a:r>
            <a:r>
              <a:rPr lang="zh-TW" altLang="en-US" sz="1600" dirty="0" smtClean="0"/>
              <a:t>標準，除</a:t>
            </a:r>
            <a:r>
              <a:rPr lang="en-US" altLang="zh-TW" sz="1600" dirty="0" smtClean="0"/>
              <a:t>BOD</a:t>
            </a:r>
            <a:r>
              <a:rPr lang="zh-TW" altLang="en-US" sz="1600" dirty="0"/>
              <a:t>第三季為</a:t>
            </a:r>
            <a:r>
              <a:rPr lang="en-US" altLang="zh-TW" sz="1600" dirty="0"/>
              <a:t>6.8 mg/L</a:t>
            </a:r>
            <a:r>
              <a:rPr lang="zh-TW" altLang="en-US" sz="1600" dirty="0"/>
              <a:t>，究其原因為：該區域並未有生活污水或事業廢水排入海域，可能原因為船舶擾動水體導致之異常現象，該季採樣期有麗星郵輪經過，有可能擾動航道區域底層水質；或郵輪剛好排放污水至港域；或採樣瓶可能受污染，導致該區第三季採</a:t>
            </a:r>
            <a:r>
              <a:rPr lang="zh-TW" altLang="en-US" sz="1600" dirty="0" smtClean="0"/>
              <a:t>樣生化</a:t>
            </a:r>
            <a:r>
              <a:rPr lang="zh-TW" altLang="en-US" sz="1600" dirty="0"/>
              <a:t>需氧量超過參考值</a:t>
            </a:r>
            <a:r>
              <a:rPr lang="en-US" altLang="zh-TW" sz="1600" dirty="0"/>
              <a:t>6mg/L</a:t>
            </a:r>
            <a:r>
              <a:rPr lang="zh-TW" altLang="en-US" sz="1600" dirty="0"/>
              <a:t>以上，應為單一事件，</a:t>
            </a:r>
            <a:r>
              <a:rPr lang="zh-TW" altLang="en-US" sz="1600" dirty="0" smtClean="0"/>
              <a:t>後續將持續</a:t>
            </a:r>
            <a:r>
              <a:rPr lang="zh-TW" altLang="en-US" sz="1600" dirty="0"/>
              <a:t>追蹤觀察</a:t>
            </a:r>
            <a:r>
              <a:rPr lang="zh-TW" altLang="en-US" sz="1600" dirty="0" smtClean="0"/>
              <a:t>。</a:t>
            </a:r>
            <a:endParaRPr lang="en-US" altLang="zh-TW" sz="1600" dirty="0" smtClean="0"/>
          </a:p>
        </p:txBody>
      </p:sp>
    </p:spTree>
    <p:extLst>
      <p:ext uri="{BB962C8B-B14F-4D97-AF65-F5344CB8AC3E}">
        <p14:creationId xmlns:p14="http://schemas.microsoft.com/office/powerpoint/2010/main" val="3771293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臺</a:t>
            </a:r>
            <a:r>
              <a:rPr lang="zh-TW" altLang="en-US" dirty="0" smtClean="0"/>
              <a:t>北港</a:t>
            </a:r>
            <a:endParaRPr lang="zh-TW" altLang="en-US" dirty="0"/>
          </a:p>
        </p:txBody>
      </p:sp>
      <p:sp>
        <p:nvSpPr>
          <p:cNvPr id="3" name="內容版面配置區 2"/>
          <p:cNvSpPr>
            <a:spLocks noGrp="1"/>
          </p:cNvSpPr>
          <p:nvPr>
            <p:ph idx="1"/>
          </p:nvPr>
        </p:nvSpPr>
        <p:spPr>
          <a:xfrm>
            <a:off x="457200" y="1600200"/>
            <a:ext cx="8229600" cy="4349079"/>
          </a:xfrm>
        </p:spPr>
        <p:txBody>
          <a:bodyPr/>
          <a:lstStyle/>
          <a:p>
            <a:pPr marL="177800" indent="-177800" algn="just"/>
            <a:r>
              <a:rPr lang="zh-TW" altLang="en-US" sz="2500" dirty="0">
                <a:cs typeface="Times New Roman" pitchFamily="18" charset="0"/>
              </a:rPr>
              <a:t>臺北港主要事業類別包含汽車及零組件物流、成品及化油品儲槽，以及煤炭、砂石、爐石、水泥等散裝貨物裝卸、倉儲等</a:t>
            </a:r>
            <a:r>
              <a:rPr lang="zh-TW" altLang="en-US" sz="2500" dirty="0" smtClean="0">
                <a:cs typeface="Times New Roman" pitchFamily="18" charset="0"/>
              </a:rPr>
              <a:t>。</a:t>
            </a:r>
            <a:endParaRPr lang="en-US" altLang="zh-TW" sz="2500" dirty="0" smtClean="0">
              <a:cs typeface="Times New Roman" pitchFamily="18" charset="0"/>
            </a:endParaRPr>
          </a:p>
          <a:p>
            <a:pPr marL="177800" indent="-177800" algn="just"/>
            <a:endParaRPr lang="en-US" altLang="zh-TW" sz="2500" dirty="0">
              <a:cs typeface="Times New Roman" pitchFamily="18" charset="0"/>
            </a:endParaRPr>
          </a:p>
          <a:p>
            <a:pPr marL="177800" indent="-177800" algn="just"/>
            <a:r>
              <a:rPr lang="zh-TW" altLang="en-US" sz="2500" dirty="0">
                <a:cs typeface="Times New Roman" pitchFamily="18" charset="0"/>
              </a:rPr>
              <a:t>港區內尚有進出港區之重型卡車、裝卸機具、遠洋船舶等空氣及噪音污染源</a:t>
            </a:r>
            <a:r>
              <a:rPr lang="zh-TW" altLang="en-US" sz="2500" dirty="0" smtClean="0">
                <a:cs typeface="Times New Roman" pitchFamily="18" charset="0"/>
              </a:rPr>
              <a:t>。</a:t>
            </a:r>
            <a:endParaRPr lang="en-US" altLang="zh-TW" sz="2500" dirty="0" smtClean="0">
              <a:cs typeface="Times New Roman" pitchFamily="18" charset="0"/>
            </a:endParaRPr>
          </a:p>
          <a:p>
            <a:pPr marL="177800" indent="-177800" algn="just"/>
            <a:endParaRPr lang="en-US" altLang="zh-TW" sz="2500" dirty="0" smtClean="0">
              <a:cs typeface="Times New Roman" pitchFamily="18" charset="0"/>
            </a:endParaRPr>
          </a:p>
          <a:p>
            <a:pPr marL="177800" indent="-177800" algn="just"/>
            <a:r>
              <a:rPr lang="zh-TW" altLang="en-US" sz="2500" dirty="0">
                <a:cs typeface="Times New Roman" pitchFamily="18" charset="0"/>
              </a:rPr>
              <a:t>港區水質污染來源除受上游河川污染、污水廠放流管影響外，船舶進出擾動情形、港區浚深、填海造地等在建工程，均使港區水質有所消長。</a:t>
            </a:r>
            <a:endParaRPr lang="en-US" altLang="zh-TW" sz="2500" dirty="0">
              <a:cs typeface="Times New Roman" pitchFamily="18" charset="0"/>
            </a:endParaRPr>
          </a:p>
          <a:p>
            <a:pPr marL="0" indent="0" algn="just">
              <a:buNone/>
            </a:pPr>
            <a:endParaRPr lang="en-US" altLang="zh-TW" sz="2800" dirty="0">
              <a:cs typeface="Times New Roman" pitchFamily="18" charset="0"/>
            </a:endParaRPr>
          </a:p>
          <a:p>
            <a:endParaRPr lang="zh-TW" altLang="en-US" sz="2500"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14</a:t>
            </a:fld>
            <a:endParaRPr lang="en-US" altLang="zh-TW"/>
          </a:p>
        </p:txBody>
      </p:sp>
    </p:spTree>
    <p:extLst>
      <p:ext uri="{BB962C8B-B14F-4D97-AF65-F5344CB8AC3E}">
        <p14:creationId xmlns:p14="http://schemas.microsoft.com/office/powerpoint/2010/main" val="407158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臺北港監測類別及點位</a:t>
            </a:r>
            <a:endParaRPr lang="zh-TW" altLang="en-US" dirty="0"/>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5385" y="2996952"/>
            <a:ext cx="6054927" cy="3744416"/>
          </a:xfrm>
        </p:spPr>
      </p:pic>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15</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121286613"/>
              </p:ext>
            </p:extLst>
          </p:nvPr>
        </p:nvGraphicFramePr>
        <p:xfrm>
          <a:off x="767451" y="1268760"/>
          <a:ext cx="7620973" cy="1656184"/>
        </p:xfrm>
        <a:graphic>
          <a:graphicData uri="http://schemas.openxmlformats.org/drawingml/2006/table">
            <a:tbl>
              <a:tblPr firstRow="1" bandRow="1">
                <a:tableStyleId>{5C22544A-7EE6-4342-B048-85BDC9FD1C3A}</a:tableStyleId>
              </a:tblPr>
              <a:tblGrid>
                <a:gridCol w="2201606"/>
                <a:gridCol w="1776123"/>
                <a:gridCol w="1776123"/>
                <a:gridCol w="1867121"/>
              </a:tblGrid>
              <a:tr h="552062">
                <a:tc>
                  <a:txBody>
                    <a:bodyPr/>
                    <a:lstStyle/>
                    <a:p>
                      <a:pPr algn="ctr"/>
                      <a:r>
                        <a:rPr lang="zh-TW" altLang="en-US" sz="1800" dirty="0" smtClean="0">
                          <a:latin typeface="標楷體" panose="03000509000000000000" pitchFamily="65" charset="-120"/>
                          <a:ea typeface="標楷體" panose="03000509000000000000" pitchFamily="65" charset="-120"/>
                        </a:rPr>
                        <a:t>監測項目</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1800" dirty="0" smtClean="0">
                          <a:latin typeface="標楷體" panose="03000509000000000000" pitchFamily="65" charset="-120"/>
                          <a:ea typeface="標楷體" panose="03000509000000000000" pitchFamily="65" charset="-120"/>
                        </a:rPr>
                        <a:t>空氣</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1800" dirty="0" smtClean="0">
                          <a:latin typeface="標楷體" panose="03000509000000000000" pitchFamily="65" charset="-120"/>
                          <a:ea typeface="標楷體" panose="03000509000000000000" pitchFamily="65" charset="-120"/>
                        </a:rPr>
                        <a:t>噪音</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1800" dirty="0" smtClean="0">
                          <a:latin typeface="標楷體" panose="03000509000000000000" pitchFamily="65" charset="-120"/>
                          <a:ea typeface="標楷體" panose="03000509000000000000" pitchFamily="65" charset="-120"/>
                        </a:rPr>
                        <a:t>水質</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r>
              <a:tr h="552061">
                <a:tc>
                  <a:txBody>
                    <a:bodyPr/>
                    <a:lstStyle/>
                    <a:p>
                      <a:pPr algn="ctr"/>
                      <a:r>
                        <a:rPr lang="zh-TW" altLang="en-US" sz="1800" dirty="0" smtClean="0">
                          <a:latin typeface="標楷體" panose="03000509000000000000" pitchFamily="65" charset="-120"/>
                          <a:ea typeface="標楷體" panose="03000509000000000000" pitchFamily="65" charset="-120"/>
                        </a:rPr>
                        <a:t>監測頻率</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1800" dirty="0" smtClean="0">
                          <a:latin typeface="標楷體" panose="03000509000000000000" pitchFamily="65" charset="-120"/>
                          <a:ea typeface="標楷體" panose="03000509000000000000" pitchFamily="65" charset="-120"/>
                        </a:rPr>
                        <a:t>逐時</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marL="0" marR="0" indent="0" algn="ctr" defTabSz="71689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逐時</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1800" dirty="0" smtClean="0">
                          <a:latin typeface="標楷體" panose="03000509000000000000" pitchFamily="65" charset="-120"/>
                          <a:ea typeface="標楷體" panose="03000509000000000000" pitchFamily="65" charset="-120"/>
                        </a:rPr>
                        <a:t>每季</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r>
              <a:tr h="552061">
                <a:tc>
                  <a:txBody>
                    <a:bodyPr/>
                    <a:lstStyle/>
                    <a:p>
                      <a:pPr algn="ctr"/>
                      <a:r>
                        <a:rPr lang="zh-TW" altLang="en-US" sz="1800" dirty="0" smtClean="0">
                          <a:latin typeface="標楷體" panose="03000509000000000000" pitchFamily="65" charset="-120"/>
                          <a:ea typeface="標楷體" panose="03000509000000000000" pitchFamily="65" charset="-120"/>
                        </a:rPr>
                        <a:t>監測作法</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c gridSpan="2">
                  <a:txBody>
                    <a:bodyPr/>
                    <a:lstStyle/>
                    <a:p>
                      <a:pPr algn="ctr"/>
                      <a:r>
                        <a:rPr lang="zh-TW" altLang="en-US" sz="1800" dirty="0" smtClean="0">
                          <a:latin typeface="標楷體" panose="03000509000000000000" pitchFamily="65" charset="-120"/>
                          <a:ea typeface="標楷體" panose="03000509000000000000" pitchFamily="65" charset="-120"/>
                        </a:rPr>
                        <a:t>自動連續監測設施</a:t>
                      </a:r>
                    </a:p>
                  </a:txBody>
                  <a:tcPr marL="45917" marR="45917" marT="49742" marB="49742" anchor="ctr"/>
                </a:tc>
                <a:tc hMerge="1">
                  <a:txBody>
                    <a:bodyPr/>
                    <a:lstStyle/>
                    <a:p>
                      <a:pPr marL="0" marR="0" indent="0" algn="dist" defTabSz="716890" rtl="0" eaLnBrk="1" fontAlgn="auto" latinLnBrk="0" hangingPunct="1">
                        <a:lnSpc>
                          <a:spcPct val="100000"/>
                        </a:lnSpc>
                        <a:spcBef>
                          <a:spcPts val="0"/>
                        </a:spcBef>
                        <a:spcAft>
                          <a:spcPts val="0"/>
                        </a:spcAft>
                        <a:buClrTx/>
                        <a:buSzTx/>
                        <a:buFontTx/>
                        <a:buNone/>
                        <a:tabLst/>
                        <a:defRPr/>
                      </a:pPr>
                      <a:endParaRPr lang="zh-TW" altLang="en-US" dirty="0"/>
                    </a:p>
                  </a:txBody>
                  <a:tcPr marL="36000" marR="36000" marT="36000" marB="36000" anchor="ctr"/>
                </a:tc>
                <a:tc>
                  <a:txBody>
                    <a:bodyPr/>
                    <a:lstStyle/>
                    <a:p>
                      <a:pPr algn="ctr"/>
                      <a:r>
                        <a:rPr lang="zh-TW" altLang="en-US" sz="1800" dirty="0" smtClean="0">
                          <a:latin typeface="標楷體" panose="03000509000000000000" pitchFamily="65" charset="-120"/>
                          <a:ea typeface="標楷體" panose="03000509000000000000" pitchFamily="65" charset="-120"/>
                        </a:rPr>
                        <a:t>委外</a:t>
                      </a:r>
                      <a:endParaRPr lang="zh-TW" altLang="en-US" sz="1800" dirty="0">
                        <a:latin typeface="標楷體" panose="03000509000000000000" pitchFamily="65" charset="-120"/>
                        <a:ea typeface="標楷體" panose="03000509000000000000" pitchFamily="65" charset="-120"/>
                      </a:endParaRPr>
                    </a:p>
                  </a:txBody>
                  <a:tcPr marL="45917" marR="45917" marT="49742" marB="49742" anchor="ctr"/>
                </a:tc>
              </a:tr>
            </a:tbl>
          </a:graphicData>
        </a:graphic>
      </p:graphicFrame>
    </p:spTree>
    <p:extLst>
      <p:ext uri="{BB962C8B-B14F-4D97-AF65-F5344CB8AC3E}">
        <p14:creationId xmlns:p14="http://schemas.microsoft.com/office/powerpoint/2010/main" val="1138357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臺北港港區環境品質</a:t>
            </a:r>
            <a:r>
              <a:rPr lang="en-US" altLang="zh-TW" dirty="0" smtClean="0"/>
              <a:t>-</a:t>
            </a:r>
            <a:r>
              <a:rPr lang="zh-TW" altLang="en-US" dirty="0" smtClean="0"/>
              <a:t>空氣</a:t>
            </a:r>
            <a:endParaRPr lang="zh-TW" altLang="en-US" dirty="0"/>
          </a:p>
        </p:txBody>
      </p:sp>
      <p:sp>
        <p:nvSpPr>
          <p:cNvPr id="3" name="內容版面配置區 2"/>
          <p:cNvSpPr>
            <a:spLocks noGrp="1"/>
          </p:cNvSpPr>
          <p:nvPr>
            <p:ph idx="1"/>
          </p:nvPr>
        </p:nvSpPr>
        <p:spPr>
          <a:xfrm>
            <a:off x="6372200" y="3140968"/>
            <a:ext cx="2520280" cy="2808312"/>
          </a:xfrm>
        </p:spPr>
        <p:txBody>
          <a:bodyPr/>
          <a:lstStyle/>
          <a:p>
            <a:pPr marL="177800" indent="-177800"/>
            <a:r>
              <a:rPr lang="zh-TW" altLang="en-US" sz="2000" dirty="0" smtClean="0"/>
              <a:t>各</a:t>
            </a:r>
            <a:r>
              <a:rPr lang="zh-TW" altLang="en-US" sz="2000" dirty="0"/>
              <a:t>季測值均符合空氣品質標準</a:t>
            </a:r>
            <a:r>
              <a:rPr lang="zh-TW" altLang="en-US" sz="2000" dirty="0" smtClean="0"/>
              <a:t>。</a:t>
            </a:r>
            <a:endParaRPr lang="en-US" altLang="zh-TW" sz="2000" dirty="0" smtClean="0"/>
          </a:p>
          <a:p>
            <a:pPr marL="177800" indent="-177800"/>
            <a:r>
              <a:rPr lang="zh-TW" altLang="en-US" sz="2000" dirty="0"/>
              <a:t>臺</a:t>
            </a:r>
            <a:r>
              <a:rPr lang="zh-TW" altLang="en-US" sz="2000" dirty="0" smtClean="0"/>
              <a:t>北港於東北季風盛行期間，空氣品質受外來懸浮微粒影響較為明顯，夏季西南季風強勁，港區在建工程揚塵亦造成影響。其餘期間空氣品質良好。</a:t>
            </a:r>
            <a:endParaRPr lang="zh-TW" altLang="en-US" sz="2000"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16</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39243734"/>
              </p:ext>
            </p:extLst>
          </p:nvPr>
        </p:nvGraphicFramePr>
        <p:xfrm>
          <a:off x="539552" y="1245010"/>
          <a:ext cx="7992888" cy="1823040"/>
        </p:xfrm>
        <a:graphic>
          <a:graphicData uri="http://schemas.openxmlformats.org/drawingml/2006/table">
            <a:tbl>
              <a:tblPr firstRow="1" bandRow="1">
                <a:tableStyleId>{5C22544A-7EE6-4342-B048-85BDC9FD1C3A}</a:tableStyleId>
              </a:tblPr>
              <a:tblGrid>
                <a:gridCol w="1614013"/>
                <a:gridCol w="1289783"/>
                <a:gridCol w="1115658"/>
                <a:gridCol w="1324478"/>
                <a:gridCol w="1324478"/>
                <a:gridCol w="1324478"/>
              </a:tblGrid>
              <a:tr h="287508">
                <a:tc rowSpan="3">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空氣污染物</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簡寫及單位</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總懸浮微粒</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懸浮微粒</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二氧化硫</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二氧化氮</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臭氧</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6152">
                <a:tc vMerge="1">
                  <a:txBody>
                    <a:bodyPr/>
                    <a:lstStyle/>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45917" marR="45917" marT="49742" marB="49742" anchor="ctr"/>
                </a:tc>
                <a:tc>
                  <a:txBody>
                    <a:body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TSP</a:t>
                      </a:r>
                      <a:endPar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l-GR"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μ</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g</a:t>
                      </a:r>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600" b="0" i="0" u="none" strike="noStrike" kern="1200" baseline="30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rPr>
                        <a:t>10</a:t>
                      </a:r>
                    </a:p>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l-GR"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μ</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g</a:t>
                      </a:r>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600" b="0" i="0" u="none" strike="noStrike" kern="1200" baseline="30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SO</a:t>
                      </a:r>
                      <a:r>
                        <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p>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ppm)</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NO</a:t>
                      </a:r>
                      <a:r>
                        <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rPr>
                        <a:t>2</a:t>
                      </a:r>
                    </a:p>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ppm)</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O</a:t>
                      </a:r>
                      <a:r>
                        <a:rPr lang="en-US" altLang="zh-TW" sz="1600" baseline="-25000" dirty="0" smtClean="0">
                          <a:latin typeface="Times New Roman" panose="02020603050405020304" pitchFamily="18" charset="0"/>
                          <a:ea typeface="標楷體" panose="03000509000000000000" pitchFamily="65" charset="-120"/>
                          <a:cs typeface="Times New Roman" panose="02020603050405020304" pitchFamily="18" charset="0"/>
                        </a:rPr>
                        <a:t>3</a:t>
                      </a:r>
                    </a:p>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ppm)</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7508">
                <a:tc vMerge="1">
                  <a:txBody>
                    <a:bodyPr/>
                    <a:lstStyle/>
                    <a:p>
                      <a:pPr algn="ct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45917" marR="45917" marT="49742" marB="49742" anchor="ctr"/>
                </a:tc>
                <a:tc>
                  <a:txBody>
                    <a:bodyPr/>
                    <a:lstStyle/>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小時值</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小時值</a:t>
                      </a:r>
                      <a:endPar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小時平均值</a:t>
                      </a:r>
                      <a:endPar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小時平均值</a:t>
                      </a:r>
                      <a:endPar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TW" altLang="en-US"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小時平均值</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7508">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法規標準</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dirty="0" smtClean="0">
                          <a:latin typeface="Times New Roman" panose="02020603050405020304" pitchFamily="18" charset="0"/>
                          <a:cs typeface="Times New Roman" panose="02020603050405020304" pitchFamily="18" charset="0"/>
                        </a:rPr>
                        <a:t>250</a:t>
                      </a:r>
                      <a:endParaRPr lang="zh-TW" altLang="en-US" sz="16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dirty="0" smtClean="0">
                          <a:latin typeface="Times New Roman" panose="02020603050405020304" pitchFamily="18" charset="0"/>
                          <a:cs typeface="Times New Roman" panose="02020603050405020304" pitchFamily="18" charset="0"/>
                        </a:rPr>
                        <a:t>125</a:t>
                      </a:r>
                      <a:endParaRPr lang="zh-TW" altLang="en-US" sz="16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600" dirty="0" smtClean="0">
                          <a:latin typeface="Times New Roman" panose="02020603050405020304" pitchFamily="18" charset="0"/>
                          <a:cs typeface="Times New Roman" panose="02020603050405020304" pitchFamily="18" charset="0"/>
                        </a:rPr>
                        <a:t>0.25</a:t>
                      </a:r>
                      <a:endParaRPr lang="zh-TW" altLang="en-US" sz="16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0.25</a:t>
                      </a:r>
                      <a:endParaRPr lang="zh-TW" altLang="en-US" sz="16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6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0.12</a:t>
                      </a:r>
                      <a:endParaRPr lang="zh-TW" altLang="en-US" sz="16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7508">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港區平均濃度</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103.2</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48.9</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0.003</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0.020</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600" kern="1200" dirty="0" smtClean="0">
                          <a:solidFill>
                            <a:schemeClr val="dk1"/>
                          </a:solidFill>
                          <a:latin typeface="Times New Roman" panose="02020603050405020304" pitchFamily="18" charset="0"/>
                          <a:ea typeface="+mn-ea"/>
                          <a:cs typeface="Times New Roman" panose="02020603050405020304" pitchFamily="18" charset="0"/>
                        </a:rPr>
                        <a:t>0.057</a:t>
                      </a:r>
                      <a:endParaRPr lang="en-US" altLang="zh-TW" sz="16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7" name="圖表 6"/>
          <p:cNvGraphicFramePr>
            <a:graphicFrameLocks/>
          </p:cNvGraphicFramePr>
          <p:nvPr>
            <p:extLst>
              <p:ext uri="{D42A27DB-BD31-4B8C-83A1-F6EECF244321}">
                <p14:modId xmlns:p14="http://schemas.microsoft.com/office/powerpoint/2010/main" val="1506019620"/>
              </p:ext>
            </p:extLst>
          </p:nvPr>
        </p:nvGraphicFramePr>
        <p:xfrm>
          <a:off x="107505" y="3212977"/>
          <a:ext cx="633670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894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臺北港港區環境品質</a:t>
            </a:r>
            <a:r>
              <a:rPr lang="en-US" altLang="zh-TW" dirty="0" smtClean="0"/>
              <a:t>-</a:t>
            </a:r>
            <a:r>
              <a:rPr lang="zh-TW" altLang="en-US" dirty="0" smtClean="0"/>
              <a:t>噪音</a:t>
            </a:r>
            <a:endParaRPr lang="zh-TW" altLang="en-US" dirty="0"/>
          </a:p>
        </p:txBody>
      </p:sp>
      <p:sp>
        <p:nvSpPr>
          <p:cNvPr id="3" name="內容版面配置區 2"/>
          <p:cNvSpPr>
            <a:spLocks noGrp="1"/>
          </p:cNvSpPr>
          <p:nvPr>
            <p:ph idx="1"/>
          </p:nvPr>
        </p:nvSpPr>
        <p:spPr>
          <a:xfrm>
            <a:off x="6156176" y="2780928"/>
            <a:ext cx="2808312" cy="3960440"/>
          </a:xfrm>
        </p:spPr>
        <p:txBody>
          <a:bodyPr/>
          <a:lstStyle/>
          <a:p>
            <a:pPr marL="177800" indent="-177800"/>
            <a:r>
              <a:rPr lang="zh-TW" altLang="en-US" sz="2000" dirty="0"/>
              <a:t>臺北港港區噪音主要來自港區內運輸車輛、工程進行及裝卸作業。</a:t>
            </a:r>
            <a:endParaRPr lang="en-US" altLang="zh-TW" sz="2000" dirty="0"/>
          </a:p>
          <a:p>
            <a:pPr marL="177800" indent="-177800"/>
            <a:r>
              <a:rPr lang="zh-TW" altLang="en-US" sz="2000" dirty="0"/>
              <a:t>臺北港距離人口密集之生活住宅區有相當距離，對民眾生活品質影響不大</a:t>
            </a:r>
            <a:r>
              <a:rPr lang="zh-TW" altLang="en-US" sz="2000" dirty="0" smtClean="0"/>
              <a:t>，惟為確實掌控</a:t>
            </a:r>
            <a:r>
              <a:rPr lang="zh-TW" altLang="en-US" sz="2000" dirty="0" smtClean="0">
                <a:latin typeface="標楷體" pitchFamily="65" charset="-120"/>
              </a:rPr>
              <a:t>周遭環境品質狀況，仍</a:t>
            </a:r>
            <a:r>
              <a:rPr lang="zh-TW" altLang="en-US" sz="2000" dirty="0">
                <a:latin typeface="標楷體" pitchFamily="65" charset="-120"/>
              </a:rPr>
              <a:t>於港區周邊交通要道設置測</a:t>
            </a:r>
            <a:r>
              <a:rPr lang="zh-TW" altLang="en-US" sz="2000" dirty="0" smtClean="0">
                <a:latin typeface="標楷體" pitchFamily="65" charset="-120"/>
              </a:rPr>
              <a:t>站即時監控因應異常狀況。</a:t>
            </a:r>
            <a:endParaRPr lang="zh-TW" altLang="en-US" sz="2000" dirty="0">
              <a:latin typeface="標楷體" pitchFamily="65" charset="-120"/>
            </a:endParaRPr>
          </a:p>
        </p:txBody>
      </p:sp>
      <p:sp>
        <p:nvSpPr>
          <p:cNvPr id="4" name="投影片編號版面配置區 3"/>
          <p:cNvSpPr>
            <a:spLocks noGrp="1"/>
          </p:cNvSpPr>
          <p:nvPr>
            <p:ph type="sldNum" sz="quarter" idx="12"/>
          </p:nvPr>
        </p:nvSpPr>
        <p:spPr/>
        <p:txBody>
          <a:bodyPr/>
          <a:lstStyle/>
          <a:p>
            <a:pPr>
              <a:defRPr/>
            </a:pPr>
            <a:r>
              <a:rPr lang="en-US" altLang="zh-TW" dirty="0" smtClean="0"/>
              <a:t>p.</a:t>
            </a:r>
            <a:fld id="{F0AD08F9-D8D7-419D-AE6E-F4F6A603C51C}" type="slidenum">
              <a:rPr lang="en-US" altLang="zh-TW" smtClean="0"/>
              <a:pPr>
                <a:defRPr/>
              </a:pPr>
              <a:t>17</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1879677569"/>
              </p:ext>
            </p:extLst>
          </p:nvPr>
        </p:nvGraphicFramePr>
        <p:xfrm>
          <a:off x="551499" y="1268761"/>
          <a:ext cx="8052949" cy="1605730"/>
        </p:xfrm>
        <a:graphic>
          <a:graphicData uri="http://schemas.openxmlformats.org/drawingml/2006/table">
            <a:tbl>
              <a:tblPr firstRow="1" bandRow="1">
                <a:tableStyleId>{5C22544A-7EE6-4342-B048-85BDC9FD1C3A}</a:tableStyleId>
              </a:tblPr>
              <a:tblGrid>
                <a:gridCol w="1720246"/>
                <a:gridCol w="2110901"/>
                <a:gridCol w="2110901"/>
                <a:gridCol w="2110901"/>
              </a:tblGrid>
              <a:tr h="512898">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時段</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日間音量</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AM7:00~PM8:00</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晚間音量</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PM8:00~PM11:00</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夜間音量</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PM11:00~AM7:00</a:t>
                      </a:r>
                      <a:endPar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12898">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法規標準</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57908"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單位：</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dB(A)</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800" dirty="0" smtClean="0">
                          <a:latin typeface="Times New Roman" panose="02020603050405020304" pitchFamily="18" charset="0"/>
                          <a:cs typeface="Times New Roman" panose="02020603050405020304" pitchFamily="18" charset="0"/>
                        </a:rPr>
                        <a:t>76</a:t>
                      </a:r>
                      <a:endParaRPr lang="zh-TW" altLang="en-US" sz="18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800" dirty="0" smtClean="0">
                          <a:latin typeface="Times New Roman" panose="02020603050405020304" pitchFamily="18" charset="0"/>
                          <a:cs typeface="Times New Roman" panose="02020603050405020304" pitchFamily="18" charset="0"/>
                        </a:rPr>
                        <a:t>75</a:t>
                      </a:r>
                      <a:endParaRPr lang="zh-TW" altLang="en-US" sz="18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72</a:t>
                      </a:r>
                      <a:endParaRPr lang="zh-TW" altLang="en-US" sz="18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86370">
                <a:tc>
                  <a:txBody>
                    <a:bodyPr/>
                    <a:lstStyle/>
                    <a:p>
                      <a:pPr algn="ct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港區平均測值</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800" kern="1200" dirty="0">
                          <a:solidFill>
                            <a:schemeClr val="dk1"/>
                          </a:solidFill>
                          <a:latin typeface="Times New Roman" panose="02020603050405020304" pitchFamily="18" charset="0"/>
                          <a:ea typeface="+mn-ea"/>
                          <a:cs typeface="Times New Roman" panose="02020603050405020304" pitchFamily="18" charset="0"/>
                        </a:rPr>
                        <a:t>72.3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800" kern="1200" dirty="0">
                          <a:solidFill>
                            <a:schemeClr val="dk1"/>
                          </a:solidFill>
                          <a:latin typeface="Times New Roman" panose="02020603050405020304" pitchFamily="18" charset="0"/>
                          <a:ea typeface="+mn-ea"/>
                          <a:cs typeface="Times New Roman" panose="02020603050405020304" pitchFamily="18" charset="0"/>
                        </a:rPr>
                        <a:t>68.4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800" kern="1200" dirty="0">
                          <a:solidFill>
                            <a:schemeClr val="dk1"/>
                          </a:solidFill>
                          <a:latin typeface="Times New Roman" panose="02020603050405020304" pitchFamily="18" charset="0"/>
                          <a:ea typeface="+mn-ea"/>
                          <a:cs typeface="Times New Roman" panose="02020603050405020304" pitchFamily="18" charset="0"/>
                        </a:rPr>
                        <a:t>67.0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pSp>
        <p:nvGrpSpPr>
          <p:cNvPr id="13" name="群組 12"/>
          <p:cNvGrpSpPr/>
          <p:nvPr/>
        </p:nvGrpSpPr>
        <p:grpSpPr>
          <a:xfrm>
            <a:off x="179512" y="3212974"/>
            <a:ext cx="5904655" cy="3456386"/>
            <a:chOff x="323528" y="3284984"/>
            <a:chExt cx="6252750" cy="3857217"/>
          </a:xfrm>
        </p:grpSpPr>
        <p:graphicFrame>
          <p:nvGraphicFramePr>
            <p:cNvPr id="7" name="圖表 6"/>
            <p:cNvGraphicFramePr>
              <a:graphicFrameLocks/>
            </p:cNvGraphicFramePr>
            <p:nvPr>
              <p:extLst>
                <p:ext uri="{D42A27DB-BD31-4B8C-83A1-F6EECF244321}">
                  <p14:modId xmlns:p14="http://schemas.microsoft.com/office/powerpoint/2010/main" val="3599980310"/>
                </p:ext>
              </p:extLst>
            </p:nvPr>
          </p:nvGraphicFramePr>
          <p:xfrm>
            <a:off x="323528" y="3284984"/>
            <a:ext cx="6252750" cy="3857217"/>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群組 7"/>
            <p:cNvGrpSpPr/>
            <p:nvPr/>
          </p:nvGrpSpPr>
          <p:grpSpPr>
            <a:xfrm>
              <a:off x="1204439" y="3706024"/>
              <a:ext cx="4870089" cy="669765"/>
              <a:chOff x="-3277358" y="11869863"/>
              <a:chExt cx="4870089" cy="669765"/>
            </a:xfrm>
          </p:grpSpPr>
          <p:sp>
            <p:nvSpPr>
              <p:cNvPr id="9" name="文字方塊 8"/>
              <p:cNvSpPr txBox="1"/>
              <p:nvPr/>
            </p:nvSpPr>
            <p:spPr>
              <a:xfrm>
                <a:off x="-3076994" y="11869863"/>
                <a:ext cx="4669725" cy="669765"/>
              </a:xfrm>
              <a:prstGeom prst="rect">
                <a:avLst/>
              </a:prstGeom>
              <a:noFill/>
            </p:spPr>
            <p:txBody>
              <a:bodyPr wrap="square" rtlCol="0">
                <a:spAutoFit/>
              </a:bodyPr>
              <a:lstStyle/>
              <a:p>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日間</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法規標準</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上午</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時至</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晚上</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)=76dB(A</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晚間法規標準</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晚上</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至晚上</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)=75dB(A</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夜間</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法規標準</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晚上</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時至翌日上午</a:t>
                </a:r>
                <a:r>
                  <a:rPr lang="en-US" altLang="zh-TW"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a:t>
                </a:r>
                <a:r>
                  <a:rPr lang="en-US" altLang="zh-TW" sz="11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)=72dB(A)</a:t>
                </a:r>
                <a:endParaRPr lang="zh-TW" altLang="en-US" sz="1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0" name="直線接點 9"/>
              <p:cNvCxnSpPr/>
              <p:nvPr/>
            </p:nvCxnSpPr>
            <p:spPr>
              <a:xfrm>
                <a:off x="-3277358" y="11998960"/>
                <a:ext cx="254017" cy="0"/>
              </a:xfrm>
              <a:prstGeom prst="line">
                <a:avLst/>
              </a:prstGeom>
              <a:ln cmpd="sng">
                <a:solidFill>
                  <a:srgbClr val="0070C0"/>
                </a:solidFill>
                <a:prstDash val="dash"/>
              </a:ln>
            </p:spPr>
            <p:style>
              <a:lnRef idx="2">
                <a:schemeClr val="accent1"/>
              </a:lnRef>
              <a:fillRef idx="0">
                <a:schemeClr val="accent1"/>
              </a:fillRef>
              <a:effectRef idx="1">
                <a:schemeClr val="accent1"/>
              </a:effectRef>
              <a:fontRef idx="minor">
                <a:schemeClr val="tx1"/>
              </a:fontRef>
            </p:style>
          </p:cxnSp>
          <p:cxnSp>
            <p:nvCxnSpPr>
              <p:cNvPr id="11" name="直線接點 10"/>
              <p:cNvCxnSpPr/>
              <p:nvPr/>
            </p:nvCxnSpPr>
            <p:spPr>
              <a:xfrm>
                <a:off x="-3269268" y="12189400"/>
                <a:ext cx="256737" cy="0"/>
              </a:xfrm>
              <a:prstGeom prst="line">
                <a:avLst/>
              </a:prstGeom>
              <a:ln cmpd="sng">
                <a:solidFill>
                  <a:srgbClr val="B8422E"/>
                </a:solidFill>
                <a:prstDash val="dash"/>
              </a:ln>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a:off x="-3269268" y="12333816"/>
                <a:ext cx="266897" cy="0"/>
              </a:xfrm>
              <a:prstGeom prst="line">
                <a:avLst/>
              </a:prstGeom>
              <a:ln cmpd="sng">
                <a:solidFill>
                  <a:srgbClr val="8BC606"/>
                </a:solidFill>
                <a:prstDash val="dash"/>
              </a:ln>
            </p:spPr>
            <p:style>
              <a:lnRef idx="2">
                <a:schemeClr val="accent1"/>
              </a:lnRef>
              <a:fillRef idx="0">
                <a:schemeClr val="accent1"/>
              </a:fillRef>
              <a:effectRef idx="1">
                <a:schemeClr val="accent1"/>
              </a:effectRef>
              <a:fontRef idx="minor">
                <a:schemeClr val="tx1"/>
              </a:fontRef>
            </p:style>
          </p:cxnSp>
        </p:grpSp>
      </p:grpSp>
      <p:sp>
        <p:nvSpPr>
          <p:cNvPr id="6" name="文字方塊 5"/>
          <p:cNvSpPr txBox="1"/>
          <p:nvPr/>
        </p:nvSpPr>
        <p:spPr>
          <a:xfrm>
            <a:off x="577150" y="2822739"/>
            <a:ext cx="5723042" cy="246221"/>
          </a:xfrm>
          <a:prstGeom prst="rect">
            <a:avLst/>
          </a:prstGeom>
          <a:noFill/>
        </p:spPr>
        <p:txBody>
          <a:bodyPr wrap="none" rtlCol="0">
            <a:spAutoFit/>
          </a:bodyPr>
          <a:lstStyle/>
          <a:p>
            <a:pPr marL="82550" indent="-82550">
              <a:buFont typeface="Arial" pitchFamily="34" charset="0"/>
              <a:buChar char="•"/>
            </a:pPr>
            <a:r>
              <a:rPr lang="zh-TW" altLang="en-US" sz="1000" dirty="0">
                <a:solidFill>
                  <a:schemeClr val="tx1"/>
                </a:solidFill>
                <a:latin typeface="Times New Roman" pitchFamily="18" charset="0"/>
                <a:ea typeface="標楷體" pitchFamily="65" charset="-120"/>
                <a:cs typeface="Times New Roman" pitchFamily="18" charset="0"/>
              </a:rPr>
              <a:t>因</a:t>
            </a:r>
            <a:r>
              <a:rPr lang="zh-TW" altLang="en-US" sz="1000" dirty="0" smtClean="0">
                <a:solidFill>
                  <a:schemeClr val="tx1"/>
                </a:solidFill>
                <a:latin typeface="Times New Roman" pitchFamily="18" charset="0"/>
                <a:ea typeface="標楷體" pitchFamily="65" charset="-120"/>
                <a:cs typeface="Times New Roman" pitchFamily="18" charset="0"/>
              </a:rPr>
              <a:t>監測點位關係，引用環境音量標準</a:t>
            </a:r>
            <a:r>
              <a:rPr lang="en-US" altLang="zh-TW" sz="1000" dirty="0" smtClean="0">
                <a:solidFill>
                  <a:schemeClr val="tx1"/>
                </a:solidFill>
                <a:latin typeface="Times New Roman" pitchFamily="18" charset="0"/>
                <a:ea typeface="標楷體" pitchFamily="65" charset="-120"/>
                <a:cs typeface="Times New Roman" pitchFamily="18" charset="0"/>
              </a:rPr>
              <a:t>-</a:t>
            </a:r>
            <a:r>
              <a:rPr lang="zh-TW" altLang="en-US" sz="1000" dirty="0" smtClean="0">
                <a:solidFill>
                  <a:schemeClr val="tx1"/>
                </a:solidFill>
                <a:latin typeface="Times New Roman" pitchFamily="18" charset="0"/>
                <a:ea typeface="標楷體" pitchFamily="65" charset="-120"/>
                <a:cs typeface="Times New Roman" pitchFamily="18" charset="0"/>
              </a:rPr>
              <a:t>道路交通噪音第三類管制區內緊鄰</a:t>
            </a:r>
            <a:r>
              <a:rPr lang="en-US" altLang="zh-TW" sz="1000" dirty="0" smtClean="0">
                <a:solidFill>
                  <a:schemeClr val="tx1"/>
                </a:solidFill>
                <a:latin typeface="Times New Roman" pitchFamily="18" charset="0"/>
                <a:ea typeface="標楷體" pitchFamily="65" charset="-120"/>
                <a:cs typeface="Times New Roman" pitchFamily="18" charset="0"/>
              </a:rPr>
              <a:t>8</a:t>
            </a:r>
            <a:r>
              <a:rPr lang="zh-TW" altLang="en-US" sz="1000" dirty="0" smtClean="0">
                <a:solidFill>
                  <a:schemeClr val="tx1"/>
                </a:solidFill>
                <a:latin typeface="Times New Roman" pitchFamily="18" charset="0"/>
                <a:ea typeface="標楷體" pitchFamily="65" charset="-120"/>
                <a:cs typeface="Times New Roman" pitchFamily="18" charset="0"/>
              </a:rPr>
              <a:t>公尺以上道路之標準。</a:t>
            </a:r>
            <a:endParaRPr lang="zh-TW" altLang="en-US" sz="1000" dirty="0">
              <a:solidFill>
                <a:schemeClr val="tx1"/>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301282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臺北港港區環境品質</a:t>
            </a:r>
            <a:r>
              <a:rPr lang="en-US" altLang="zh-TW" dirty="0" smtClean="0"/>
              <a:t>-</a:t>
            </a:r>
            <a:r>
              <a:rPr lang="zh-TW" altLang="en-US" dirty="0" smtClean="0"/>
              <a:t>水質</a:t>
            </a:r>
            <a:endParaRPr lang="zh-TW" altLang="en-US"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18</a:t>
            </a:fld>
            <a:endParaRPr lang="en-US" altLang="zh-TW"/>
          </a:p>
        </p:txBody>
      </p:sp>
      <p:graphicFrame>
        <p:nvGraphicFramePr>
          <p:cNvPr id="11" name="圖表 10"/>
          <p:cNvGraphicFramePr>
            <a:graphicFrameLocks noGrp="1"/>
          </p:cNvGraphicFramePr>
          <p:nvPr>
            <p:extLst>
              <p:ext uri="{D42A27DB-BD31-4B8C-83A1-F6EECF244321}">
                <p14:modId xmlns:p14="http://schemas.microsoft.com/office/powerpoint/2010/main" val="1136819330"/>
              </p:ext>
            </p:extLst>
          </p:nvPr>
        </p:nvGraphicFramePr>
        <p:xfrm>
          <a:off x="395536" y="1268760"/>
          <a:ext cx="4436938" cy="3038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圖表 11"/>
          <p:cNvGraphicFramePr>
            <a:graphicFrameLocks noGrp="1"/>
          </p:cNvGraphicFramePr>
          <p:nvPr>
            <p:extLst>
              <p:ext uri="{D42A27DB-BD31-4B8C-83A1-F6EECF244321}">
                <p14:modId xmlns:p14="http://schemas.microsoft.com/office/powerpoint/2010/main" val="2196354872"/>
              </p:ext>
            </p:extLst>
          </p:nvPr>
        </p:nvGraphicFramePr>
        <p:xfrm>
          <a:off x="4427984" y="1412776"/>
          <a:ext cx="4508946"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圖表 12"/>
          <p:cNvGraphicFramePr>
            <a:graphicFrameLocks noGrp="1"/>
          </p:cNvGraphicFramePr>
          <p:nvPr>
            <p:extLst>
              <p:ext uri="{D42A27DB-BD31-4B8C-83A1-F6EECF244321}">
                <p14:modId xmlns:p14="http://schemas.microsoft.com/office/powerpoint/2010/main" val="2561585972"/>
              </p:ext>
            </p:extLst>
          </p:nvPr>
        </p:nvGraphicFramePr>
        <p:xfrm>
          <a:off x="251520" y="4293096"/>
          <a:ext cx="4436938" cy="2462411"/>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直線接點 13"/>
          <p:cNvCxnSpPr/>
          <p:nvPr/>
        </p:nvCxnSpPr>
        <p:spPr>
          <a:xfrm>
            <a:off x="827960" y="2481021"/>
            <a:ext cx="3240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cxnSp>
        <p:nvCxnSpPr>
          <p:cNvPr id="15" name="直線接點 14"/>
          <p:cNvCxnSpPr/>
          <p:nvPr/>
        </p:nvCxnSpPr>
        <p:spPr>
          <a:xfrm>
            <a:off x="827944" y="2060848"/>
            <a:ext cx="3240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cxnSp>
        <p:nvCxnSpPr>
          <p:cNvPr id="16" name="直線接點 15"/>
          <p:cNvCxnSpPr/>
          <p:nvPr/>
        </p:nvCxnSpPr>
        <p:spPr>
          <a:xfrm>
            <a:off x="4780073" y="2474609"/>
            <a:ext cx="3492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cxnSp>
        <p:nvCxnSpPr>
          <p:cNvPr id="17" name="直線接點 16"/>
          <p:cNvCxnSpPr/>
          <p:nvPr/>
        </p:nvCxnSpPr>
        <p:spPr>
          <a:xfrm>
            <a:off x="755576" y="5220800"/>
            <a:ext cx="3240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sp>
        <p:nvSpPr>
          <p:cNvPr id="18" name="內容版面配置區 2"/>
          <p:cNvSpPr txBox="1">
            <a:spLocks/>
          </p:cNvSpPr>
          <p:nvPr/>
        </p:nvSpPr>
        <p:spPr bwMode="auto">
          <a:xfrm>
            <a:off x="6632592" y="1844824"/>
            <a:ext cx="197185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zh-TW" altLang="en-US" sz="1200" dirty="0" smtClean="0">
                <a:solidFill>
                  <a:srgbClr val="FF0000"/>
                </a:solidFill>
              </a:rPr>
              <a:t>法規標準：</a:t>
            </a:r>
            <a:r>
              <a:rPr lang="en-US" altLang="zh-TW" sz="1200" dirty="0" smtClean="0">
                <a:solidFill>
                  <a:srgbClr val="FF0000"/>
                </a:solidFill>
              </a:rPr>
              <a:t>DO </a:t>
            </a:r>
            <a:r>
              <a:rPr lang="en-US" altLang="zh-TW" sz="1200" dirty="0">
                <a:solidFill>
                  <a:srgbClr val="FF0000"/>
                </a:solidFill>
              </a:rPr>
              <a:t>&gt;</a:t>
            </a:r>
            <a:r>
              <a:rPr lang="en-US" altLang="zh-TW" sz="1200" dirty="0" smtClean="0">
                <a:solidFill>
                  <a:srgbClr val="FF0000"/>
                </a:solidFill>
              </a:rPr>
              <a:t> </a:t>
            </a:r>
            <a:r>
              <a:rPr lang="en-US" altLang="zh-TW" sz="1200" dirty="0">
                <a:solidFill>
                  <a:srgbClr val="FF0000"/>
                </a:solidFill>
              </a:rPr>
              <a:t>5</a:t>
            </a:r>
            <a:r>
              <a:rPr lang="en-US" altLang="zh-TW" sz="1200" dirty="0" smtClean="0">
                <a:solidFill>
                  <a:srgbClr val="FF0000"/>
                </a:solidFill>
              </a:rPr>
              <a:t> mg/L</a:t>
            </a:r>
            <a:endParaRPr lang="zh-TW" altLang="en-US" sz="1200" dirty="0">
              <a:solidFill>
                <a:srgbClr val="FF0000"/>
              </a:solidFill>
            </a:endParaRPr>
          </a:p>
        </p:txBody>
      </p:sp>
      <p:sp>
        <p:nvSpPr>
          <p:cNvPr id="19" name="內容版面配置區 2"/>
          <p:cNvSpPr txBox="1">
            <a:spLocks/>
          </p:cNvSpPr>
          <p:nvPr/>
        </p:nvSpPr>
        <p:spPr bwMode="auto">
          <a:xfrm>
            <a:off x="2360266" y="1812571"/>
            <a:ext cx="197185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zh-TW" altLang="en-US" sz="1200" dirty="0" smtClean="0">
                <a:solidFill>
                  <a:srgbClr val="FF0000"/>
                </a:solidFill>
              </a:rPr>
              <a:t>法規標準：</a:t>
            </a:r>
            <a:r>
              <a:rPr lang="en-US" altLang="zh-TW" sz="1200" dirty="0" smtClean="0">
                <a:solidFill>
                  <a:srgbClr val="FF0000"/>
                </a:solidFill>
              </a:rPr>
              <a:t>pH 7.5~8.5</a:t>
            </a:r>
            <a:endParaRPr lang="zh-TW" altLang="en-US" sz="1200" dirty="0">
              <a:solidFill>
                <a:srgbClr val="FF0000"/>
              </a:solidFill>
            </a:endParaRPr>
          </a:p>
        </p:txBody>
      </p:sp>
      <p:sp>
        <p:nvSpPr>
          <p:cNvPr id="20" name="內容版面配置區 2"/>
          <p:cNvSpPr txBox="1">
            <a:spLocks/>
          </p:cNvSpPr>
          <p:nvPr/>
        </p:nvSpPr>
        <p:spPr bwMode="auto">
          <a:xfrm>
            <a:off x="1907704" y="4912146"/>
            <a:ext cx="197185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zh-TW" altLang="en-US" sz="1200" dirty="0" smtClean="0">
                <a:solidFill>
                  <a:srgbClr val="FF0000"/>
                </a:solidFill>
              </a:rPr>
              <a:t>法規標準：</a:t>
            </a:r>
            <a:r>
              <a:rPr lang="en-US" altLang="zh-TW" sz="1200" dirty="0" smtClean="0">
                <a:solidFill>
                  <a:srgbClr val="FF0000"/>
                </a:solidFill>
              </a:rPr>
              <a:t>BOD &lt; 3 mg/L</a:t>
            </a:r>
            <a:endParaRPr lang="zh-TW" altLang="en-US" sz="1200" dirty="0">
              <a:solidFill>
                <a:srgbClr val="FF0000"/>
              </a:solidFill>
            </a:endParaRPr>
          </a:p>
        </p:txBody>
      </p:sp>
      <p:sp>
        <p:nvSpPr>
          <p:cNvPr id="21" name="內容版面配置區 2"/>
          <p:cNvSpPr>
            <a:spLocks noGrp="1"/>
          </p:cNvSpPr>
          <p:nvPr>
            <p:ph idx="1"/>
          </p:nvPr>
        </p:nvSpPr>
        <p:spPr>
          <a:xfrm>
            <a:off x="4499992" y="4365104"/>
            <a:ext cx="4176464" cy="2232248"/>
          </a:xfrm>
        </p:spPr>
        <p:txBody>
          <a:bodyPr/>
          <a:lstStyle/>
          <a:p>
            <a:pPr marL="266700" indent="-266700"/>
            <a:r>
              <a:rPr lang="zh-TW" altLang="en-US" sz="2000" dirty="0"/>
              <a:t>臺</a:t>
            </a:r>
            <a:r>
              <a:rPr lang="zh-TW" altLang="en-US" sz="2000" dirty="0" smtClean="0"/>
              <a:t>北港港區水質監測結果均符合乙類海域海洋環境品質標準。</a:t>
            </a:r>
            <a:endParaRPr lang="en-US" altLang="zh-TW" sz="2000" dirty="0" smtClean="0"/>
          </a:p>
          <a:p>
            <a:pPr marL="266700" indent="-266700"/>
            <a:r>
              <a:rPr lang="zh-TW" altLang="en-US" sz="2000" dirty="0" smtClean="0"/>
              <a:t>依據水污染防治計畫，港區事業所產生污水透過污水下水道系統全數納管至新北市八里污水處理廠妥善處理。</a:t>
            </a:r>
            <a:endParaRPr lang="zh-TW" altLang="en-US" sz="2000" dirty="0"/>
          </a:p>
        </p:txBody>
      </p:sp>
    </p:spTree>
    <p:extLst>
      <p:ext uri="{BB962C8B-B14F-4D97-AF65-F5344CB8AC3E}">
        <p14:creationId xmlns:p14="http://schemas.microsoft.com/office/powerpoint/2010/main" val="2637150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蘇澳港</a:t>
            </a:r>
            <a:endParaRPr lang="zh-TW" altLang="en-US" dirty="0"/>
          </a:p>
        </p:txBody>
      </p:sp>
      <p:sp>
        <p:nvSpPr>
          <p:cNvPr id="3" name="內容版面配置區 2"/>
          <p:cNvSpPr>
            <a:spLocks noGrp="1"/>
          </p:cNvSpPr>
          <p:nvPr>
            <p:ph idx="1"/>
          </p:nvPr>
        </p:nvSpPr>
        <p:spPr/>
        <p:txBody>
          <a:bodyPr/>
          <a:lstStyle/>
          <a:p>
            <a:pPr marL="177800" indent="-177800"/>
            <a:r>
              <a:rPr lang="zh-TW" altLang="en-US" sz="2500" dirty="0" smtClean="0"/>
              <a:t>蘇澳港現有碼頭包括</a:t>
            </a:r>
            <a:r>
              <a:rPr lang="en-US" altLang="zh-TW" sz="2500" dirty="0" smtClean="0"/>
              <a:t>1</a:t>
            </a:r>
            <a:r>
              <a:rPr lang="zh-TW" altLang="en-US" sz="2500" dirty="0" smtClean="0"/>
              <a:t>座港勤船碼頭、</a:t>
            </a:r>
            <a:r>
              <a:rPr lang="en-US" altLang="zh-TW" sz="2500" dirty="0" smtClean="0"/>
              <a:t>6</a:t>
            </a:r>
            <a:r>
              <a:rPr lang="zh-TW" altLang="en-US" sz="2500" dirty="0"/>
              <a:t>座</a:t>
            </a:r>
            <a:r>
              <a:rPr lang="zh-TW" altLang="en-US" sz="2500" dirty="0" smtClean="0"/>
              <a:t>散</a:t>
            </a:r>
            <a:r>
              <a:rPr lang="zh-TW" altLang="en-US" sz="2500" dirty="0"/>
              <a:t>雜貨</a:t>
            </a:r>
            <a:r>
              <a:rPr lang="zh-TW" altLang="en-US" sz="2500" dirty="0" smtClean="0"/>
              <a:t>碼頭、</a:t>
            </a:r>
            <a:r>
              <a:rPr lang="en-US" altLang="zh-TW" sz="2500" dirty="0"/>
              <a:t>1</a:t>
            </a:r>
            <a:r>
              <a:rPr lang="zh-TW" altLang="en-US" sz="2500" dirty="0"/>
              <a:t>座</a:t>
            </a:r>
            <a:r>
              <a:rPr lang="zh-TW" altLang="en-US" sz="2500" dirty="0" smtClean="0"/>
              <a:t>煤碼頭、</a:t>
            </a:r>
            <a:r>
              <a:rPr lang="en-US" altLang="zh-TW" sz="2500" dirty="0"/>
              <a:t>1</a:t>
            </a:r>
            <a:r>
              <a:rPr lang="zh-TW" altLang="en-US" sz="2500" dirty="0"/>
              <a:t>座</a:t>
            </a:r>
            <a:r>
              <a:rPr lang="zh-TW" altLang="en-US" sz="2500" dirty="0" smtClean="0"/>
              <a:t>油</a:t>
            </a:r>
            <a:r>
              <a:rPr lang="zh-TW" altLang="en-US" sz="2500" dirty="0"/>
              <a:t>品</a:t>
            </a:r>
            <a:r>
              <a:rPr lang="zh-TW" altLang="en-US" sz="2500" dirty="0" smtClean="0"/>
              <a:t>碼頭、</a:t>
            </a:r>
            <a:r>
              <a:rPr lang="en-US" altLang="zh-TW" sz="2500" dirty="0"/>
              <a:t>2</a:t>
            </a:r>
            <a:r>
              <a:rPr lang="zh-TW" altLang="en-US" sz="2500" dirty="0"/>
              <a:t>座</a:t>
            </a:r>
            <a:r>
              <a:rPr lang="zh-TW" altLang="en-US" sz="2500" dirty="0" smtClean="0"/>
              <a:t>水泥碼頭及</a:t>
            </a:r>
            <a:r>
              <a:rPr lang="en-US" altLang="zh-TW" sz="2500" dirty="0"/>
              <a:t>2</a:t>
            </a:r>
            <a:r>
              <a:rPr lang="zh-TW" altLang="en-US" sz="2500" dirty="0" smtClean="0"/>
              <a:t>座化學品碼頭。</a:t>
            </a:r>
            <a:endParaRPr lang="en-US" altLang="zh-TW" sz="2500" dirty="0" smtClean="0"/>
          </a:p>
          <a:p>
            <a:pPr marL="177800" indent="-177800"/>
            <a:r>
              <a:rPr lang="zh-TW" altLang="en-US" sz="2500" dirty="0"/>
              <a:t>進口以煤、燃油、對二甲苯、爐渣、鋼胚</a:t>
            </a:r>
            <a:r>
              <a:rPr lang="zh-TW" altLang="en-US" sz="2500" dirty="0" smtClean="0"/>
              <a:t>等為大宗；出口</a:t>
            </a:r>
            <a:r>
              <a:rPr lang="zh-TW" altLang="en-US" sz="2500" dirty="0"/>
              <a:t>則以水泥、純對二甲苯酸、硫酸鉀等為</a:t>
            </a:r>
            <a:r>
              <a:rPr lang="zh-TW" altLang="en-US" sz="2500" dirty="0" smtClean="0"/>
              <a:t>大宗。其</a:t>
            </a:r>
            <a:r>
              <a:rPr lang="zh-TW" altLang="en-US" sz="2500" dirty="0"/>
              <a:t>作業方式以船邊提貨（或裝貨）方式辦理為主</a:t>
            </a:r>
            <a:r>
              <a:rPr lang="zh-TW" altLang="en-US" sz="2500" dirty="0" smtClean="0"/>
              <a:t>。</a:t>
            </a:r>
            <a:endParaRPr lang="en-US" altLang="zh-TW" sz="2500" dirty="0" smtClean="0"/>
          </a:p>
          <a:p>
            <a:pPr marL="177800" indent="-177800"/>
            <a:endParaRPr lang="en-US" altLang="zh-TW" sz="2500" dirty="0" smtClean="0"/>
          </a:p>
          <a:p>
            <a:pPr marL="177800" indent="-177800"/>
            <a:r>
              <a:rPr lang="zh-TW" altLang="en-US" sz="2500" dirty="0" smtClean="0"/>
              <a:t>由於</a:t>
            </a:r>
            <a:r>
              <a:rPr lang="zh-TW" altLang="en-US" sz="2500" dirty="0"/>
              <a:t>港區裝卸作業及運輸交通是影響周邊環境品質主因，為掌握環境變化並及時因應，蘇澳港已逐年編列預算執行港區環境監測</a:t>
            </a:r>
            <a:r>
              <a:rPr lang="en-US" altLang="zh-TW" sz="2500" dirty="0"/>
              <a:t>-</a:t>
            </a:r>
            <a:r>
              <a:rPr lang="zh-TW" altLang="en-US" sz="2500" dirty="0"/>
              <a:t>包含空氣、噪音及水質，建立環境背景資料。</a:t>
            </a:r>
          </a:p>
          <a:p>
            <a:endParaRPr lang="zh-TW" altLang="en-US"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19</a:t>
            </a:fld>
            <a:endParaRPr lang="en-US" altLang="zh-TW"/>
          </a:p>
        </p:txBody>
      </p:sp>
    </p:spTree>
    <p:extLst>
      <p:ext uri="{BB962C8B-B14F-4D97-AF65-F5344CB8AC3E}">
        <p14:creationId xmlns:p14="http://schemas.microsoft.com/office/powerpoint/2010/main" val="64160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dirty="0" smtClean="0"/>
              <a:t>簡報大綱</a:t>
            </a:r>
            <a:endParaRPr lang="zh-TW" altLang="en-US" sz="4800" dirty="0"/>
          </a:p>
        </p:txBody>
      </p:sp>
      <p:sp>
        <p:nvSpPr>
          <p:cNvPr id="3" name="內容版面配置區 2"/>
          <p:cNvSpPr>
            <a:spLocks noGrp="1"/>
          </p:cNvSpPr>
          <p:nvPr>
            <p:ph idx="1"/>
          </p:nvPr>
        </p:nvSpPr>
        <p:spPr/>
        <p:txBody>
          <a:bodyPr/>
          <a:lstStyle/>
          <a:p>
            <a:pPr marL="0" indent="0">
              <a:buNone/>
            </a:pPr>
            <a:r>
              <a:rPr lang="zh-TW" altLang="en-US" dirty="0" smtClean="0"/>
              <a:t>一、基隆港務分公司簡介</a:t>
            </a:r>
            <a:endParaRPr lang="en-US" altLang="zh-TW" dirty="0" smtClean="0"/>
          </a:p>
          <a:p>
            <a:pPr marL="0" indent="0">
              <a:buNone/>
            </a:pPr>
            <a:r>
              <a:rPr lang="zh-TW" altLang="en-US" dirty="0" smtClean="0"/>
              <a:t>二、基隆分公司三港口環境特性及監測結果</a:t>
            </a:r>
            <a:endParaRPr lang="en-US" altLang="zh-TW" dirty="0" smtClean="0"/>
          </a:p>
          <a:p>
            <a:pPr marL="901700" indent="-365125"/>
            <a:r>
              <a:rPr lang="zh-TW" altLang="en-US" dirty="0"/>
              <a:t>基隆</a:t>
            </a:r>
            <a:r>
              <a:rPr lang="zh-TW" altLang="en-US" dirty="0" smtClean="0"/>
              <a:t>港</a:t>
            </a:r>
            <a:endParaRPr lang="en-US" altLang="zh-TW" dirty="0" smtClean="0"/>
          </a:p>
          <a:p>
            <a:pPr marL="901700" indent="-365125"/>
            <a:r>
              <a:rPr lang="zh-TW" altLang="en-US" dirty="0"/>
              <a:t>臺</a:t>
            </a:r>
            <a:r>
              <a:rPr lang="zh-TW" altLang="en-US" dirty="0" smtClean="0"/>
              <a:t>北港</a:t>
            </a:r>
            <a:endParaRPr lang="en-US" altLang="zh-TW" dirty="0" smtClean="0"/>
          </a:p>
          <a:p>
            <a:pPr marL="901700" indent="-365125"/>
            <a:r>
              <a:rPr lang="zh-TW" altLang="en-US" dirty="0"/>
              <a:t>蘇澳</a:t>
            </a:r>
            <a:r>
              <a:rPr lang="zh-TW" altLang="en-US" dirty="0" smtClean="0"/>
              <a:t>港</a:t>
            </a:r>
            <a:endParaRPr lang="en-US" altLang="zh-TW" dirty="0" smtClean="0"/>
          </a:p>
          <a:p>
            <a:pPr marL="901700" indent="-365125"/>
            <a:r>
              <a:rPr lang="zh-TW" altLang="en-US" dirty="0"/>
              <a:t>港區</a:t>
            </a:r>
            <a:r>
              <a:rPr lang="zh-TW" altLang="en-US" dirty="0" smtClean="0"/>
              <a:t>環境品質現況檢討及保護作為</a:t>
            </a:r>
            <a:endParaRPr lang="en-US" altLang="zh-TW" dirty="0"/>
          </a:p>
          <a:p>
            <a:pPr marL="0" indent="0">
              <a:buNone/>
            </a:pPr>
            <a:r>
              <a:rPr lang="zh-TW" altLang="en-US" dirty="0"/>
              <a:t>三</a:t>
            </a:r>
            <a:r>
              <a:rPr lang="zh-TW" altLang="en-US" dirty="0" smtClean="0"/>
              <a:t>、推動綠色港口</a:t>
            </a:r>
            <a:r>
              <a:rPr lang="en-US" altLang="zh-TW" dirty="0" smtClean="0"/>
              <a:t>-</a:t>
            </a:r>
            <a:r>
              <a:rPr lang="zh-TW" altLang="en-US" dirty="0" smtClean="0"/>
              <a:t>歐洲生態港認證</a:t>
            </a:r>
            <a:endParaRPr lang="en-US" altLang="zh-TW" dirty="0" smtClean="0"/>
          </a:p>
          <a:p>
            <a:pPr marL="0" indent="0">
              <a:buNone/>
            </a:pPr>
            <a:r>
              <a:rPr lang="zh-TW" altLang="en-US" dirty="0"/>
              <a:t>四、總結</a:t>
            </a:r>
            <a:endParaRPr lang="en-US" altLang="zh-TW"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r>
              <a:rPr lang="en-US" altLang="zh-TW" dirty="0" smtClean="0"/>
              <a:t>p.</a:t>
            </a:r>
            <a:fld id="{F0AD08F9-D8D7-419D-AE6E-F4F6A603C51C}" type="slidenum">
              <a:rPr lang="en-US" altLang="zh-TW" smtClean="0"/>
              <a:pPr>
                <a:defRPr/>
              </a:pPr>
              <a:t>2</a:t>
            </a:fld>
            <a:endParaRPr lang="en-US" altLang="zh-TW" dirty="0"/>
          </a:p>
        </p:txBody>
      </p:sp>
    </p:spTree>
    <p:extLst>
      <p:ext uri="{BB962C8B-B14F-4D97-AF65-F5344CB8AC3E}">
        <p14:creationId xmlns:p14="http://schemas.microsoft.com/office/powerpoint/2010/main" val="597208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蘇澳港監測類別及點位</a:t>
            </a:r>
            <a:endParaRPr lang="zh-TW" altLang="en-US" dirty="0"/>
          </a:p>
        </p:txBody>
      </p:sp>
      <p:pic>
        <p:nvPicPr>
          <p:cNvPr id="6" name="內容版面配置區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2896622"/>
            <a:ext cx="5904656" cy="3570035"/>
          </a:xfrm>
        </p:spPr>
      </p:pic>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20</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4012699516"/>
              </p:ext>
            </p:extLst>
          </p:nvPr>
        </p:nvGraphicFramePr>
        <p:xfrm>
          <a:off x="683568" y="1268760"/>
          <a:ext cx="7704856" cy="1584177"/>
        </p:xfrm>
        <a:graphic>
          <a:graphicData uri="http://schemas.openxmlformats.org/drawingml/2006/table">
            <a:tbl>
              <a:tblPr firstRow="1" bandRow="1">
                <a:tableStyleId>{5C22544A-7EE6-4342-B048-85BDC9FD1C3A}</a:tableStyleId>
              </a:tblPr>
              <a:tblGrid>
                <a:gridCol w="2225840"/>
                <a:gridCol w="1795672"/>
                <a:gridCol w="1795672"/>
                <a:gridCol w="1887672"/>
              </a:tblGrid>
              <a:tr h="528059">
                <a:tc>
                  <a:txBody>
                    <a:bodyPr/>
                    <a:lstStyle/>
                    <a:p>
                      <a:pPr algn="ctr"/>
                      <a:r>
                        <a:rPr lang="zh-TW" altLang="en-US" sz="2400" dirty="0" smtClean="0">
                          <a:latin typeface="標楷體" panose="03000509000000000000" pitchFamily="65" charset="-120"/>
                          <a:ea typeface="標楷體" panose="03000509000000000000" pitchFamily="65" charset="-120"/>
                        </a:rPr>
                        <a:t>監測項目</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zh-TW" altLang="en-US" sz="2400" dirty="0" smtClean="0">
                          <a:latin typeface="標楷體" panose="03000509000000000000" pitchFamily="65" charset="-120"/>
                          <a:ea typeface="標楷體" panose="03000509000000000000" pitchFamily="65" charset="-120"/>
                        </a:rPr>
                        <a:t>空氣</a:t>
                      </a:r>
                      <a:r>
                        <a:rPr lang="zh-TW" altLang="en-US" sz="2400" baseline="30000" dirty="0" smtClean="0">
                          <a:latin typeface="標楷體" panose="03000509000000000000" pitchFamily="65" charset="-120"/>
                          <a:ea typeface="標楷體" panose="03000509000000000000" pitchFamily="65" charset="-120"/>
                        </a:rPr>
                        <a:t>註</a:t>
                      </a: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噪音</a:t>
                      </a:r>
                      <a:r>
                        <a:rPr lang="zh-TW" altLang="en-US" sz="2400" baseline="30000" dirty="0" smtClean="0">
                          <a:latin typeface="標楷體" panose="03000509000000000000" pitchFamily="65" charset="-120"/>
                          <a:ea typeface="標楷體" panose="03000509000000000000" pitchFamily="65" charset="-120"/>
                        </a:rPr>
                        <a:t>註</a:t>
                      </a:r>
                      <a:endParaRPr lang="zh-TW" altLang="en-US" sz="24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水質</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r>
              <a:tr h="528059">
                <a:tc>
                  <a:txBody>
                    <a:bodyPr/>
                    <a:lstStyle/>
                    <a:p>
                      <a:pPr algn="ctr"/>
                      <a:r>
                        <a:rPr lang="zh-TW" altLang="en-US" sz="2400" dirty="0" smtClean="0">
                          <a:latin typeface="標楷體" panose="03000509000000000000" pitchFamily="65" charset="-120"/>
                          <a:ea typeface="標楷體" panose="03000509000000000000" pitchFamily="65" charset="-120"/>
                        </a:rPr>
                        <a:t>監測頻率</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每季</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每季</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每季</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r>
              <a:tr h="528059">
                <a:tc>
                  <a:txBody>
                    <a:bodyPr/>
                    <a:lstStyle/>
                    <a:p>
                      <a:pPr algn="ctr"/>
                      <a:r>
                        <a:rPr lang="zh-TW" altLang="en-US" sz="2400" dirty="0" smtClean="0">
                          <a:latin typeface="標楷體" panose="03000509000000000000" pitchFamily="65" charset="-120"/>
                          <a:ea typeface="標楷體" panose="03000509000000000000" pitchFamily="65" charset="-120"/>
                        </a:rPr>
                        <a:t>監測作法</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c>
                  <a:txBody>
                    <a:bodyPr/>
                    <a:lstStyle/>
                    <a:p>
                      <a:pPr algn="ctr"/>
                      <a:r>
                        <a:rPr lang="zh-TW" altLang="en-US" sz="2400" dirty="0" smtClean="0">
                          <a:latin typeface="標楷體" panose="03000509000000000000" pitchFamily="65" charset="-120"/>
                          <a:ea typeface="標楷體" panose="03000509000000000000" pitchFamily="65" charset="-120"/>
                        </a:rPr>
                        <a:t>委外</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lnR w="12700" cap="flat" cmpd="sng" algn="ctr">
                      <a:solidFill>
                        <a:schemeClr val="bg1"/>
                      </a:solidFill>
                      <a:prstDash val="solid"/>
                      <a:round/>
                      <a:headEnd type="none" w="med" len="med"/>
                      <a:tailEnd type="none" w="med" len="med"/>
                    </a:lnR>
                  </a:tcPr>
                </a:tc>
                <a:tc>
                  <a:txBody>
                    <a:bodyPr/>
                    <a:lstStyle/>
                    <a:p>
                      <a:pPr algn="ctr"/>
                      <a:r>
                        <a:rPr lang="zh-TW" altLang="en-US" sz="2400" dirty="0" smtClean="0">
                          <a:latin typeface="標楷體" panose="03000509000000000000" pitchFamily="65" charset="-120"/>
                          <a:ea typeface="標楷體" panose="03000509000000000000" pitchFamily="65" charset="-120"/>
                        </a:rPr>
                        <a:t>委外</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lnL w="12700" cap="flat" cmpd="sng" algn="ctr">
                      <a:solidFill>
                        <a:schemeClr val="bg1"/>
                      </a:solidFill>
                      <a:prstDash val="solid"/>
                      <a:round/>
                      <a:headEnd type="none" w="med" len="med"/>
                      <a:tailEnd type="none" w="med" len="med"/>
                    </a:lnL>
                  </a:tcPr>
                </a:tc>
                <a:tc>
                  <a:txBody>
                    <a:bodyPr/>
                    <a:lstStyle/>
                    <a:p>
                      <a:pPr algn="ctr"/>
                      <a:r>
                        <a:rPr lang="zh-TW" altLang="en-US" sz="2400" dirty="0" smtClean="0">
                          <a:latin typeface="標楷體" panose="03000509000000000000" pitchFamily="65" charset="-120"/>
                          <a:ea typeface="標楷體" panose="03000509000000000000" pitchFamily="65" charset="-120"/>
                        </a:rPr>
                        <a:t>委外</a:t>
                      </a:r>
                      <a:endParaRPr lang="zh-TW" altLang="en-US" sz="2400" dirty="0">
                        <a:latin typeface="標楷體" panose="03000509000000000000" pitchFamily="65" charset="-120"/>
                        <a:ea typeface="標楷體" panose="03000509000000000000" pitchFamily="65" charset="-120"/>
                      </a:endParaRPr>
                    </a:p>
                  </a:txBody>
                  <a:tcPr marL="45917" marR="45917" marT="49742" marB="49742" anchor="ctr"/>
                </a:tc>
              </a:tr>
            </a:tbl>
          </a:graphicData>
        </a:graphic>
      </p:graphicFrame>
      <p:sp>
        <p:nvSpPr>
          <p:cNvPr id="8" name="矩形 7"/>
          <p:cNvSpPr/>
          <p:nvPr/>
        </p:nvSpPr>
        <p:spPr>
          <a:xfrm>
            <a:off x="1565920" y="6466657"/>
            <a:ext cx="3654152" cy="307777"/>
          </a:xfrm>
          <a:prstGeom prst="rect">
            <a:avLst/>
          </a:prstGeom>
        </p:spPr>
        <p:txBody>
          <a:bodyPr wrap="square">
            <a:spAutoFit/>
          </a:bodyPr>
          <a:lstStyle/>
          <a:p>
            <a:pPr algn="l"/>
            <a:r>
              <a:rPr lang="zh-TW" altLang="en-US" sz="1400" dirty="0" smtClean="0">
                <a:solidFill>
                  <a:schemeClr val="tx1"/>
                </a:solidFill>
                <a:latin typeface="Times New Roman" pitchFamily="18" charset="0"/>
                <a:ea typeface="標楷體" pitchFamily="65" charset="-120"/>
                <a:cs typeface="Times New Roman" pitchFamily="18" charset="0"/>
              </a:rPr>
              <a:t>註：自</a:t>
            </a:r>
            <a:r>
              <a:rPr lang="en-US" altLang="zh-TW" sz="1400" dirty="0" smtClean="0">
                <a:solidFill>
                  <a:schemeClr val="tx1"/>
                </a:solidFill>
                <a:latin typeface="Times New Roman" pitchFamily="18" charset="0"/>
                <a:ea typeface="標楷體" pitchFamily="65" charset="-120"/>
                <a:cs typeface="Times New Roman" pitchFamily="18" charset="0"/>
              </a:rPr>
              <a:t>104</a:t>
            </a:r>
            <a:r>
              <a:rPr lang="zh-TW" altLang="en-US" sz="1400" dirty="0" smtClean="0">
                <a:solidFill>
                  <a:schemeClr val="tx1"/>
                </a:solidFill>
                <a:latin typeface="Times New Roman" pitchFamily="18" charset="0"/>
                <a:ea typeface="標楷體" pitchFamily="65" charset="-120"/>
                <a:cs typeface="Times New Roman" pitchFamily="18" charset="0"/>
              </a:rPr>
              <a:t>年</a:t>
            </a:r>
            <a:r>
              <a:rPr lang="en-US" altLang="zh-TW" sz="1400" dirty="0" smtClean="0">
                <a:solidFill>
                  <a:schemeClr val="tx1"/>
                </a:solidFill>
                <a:latin typeface="Times New Roman" pitchFamily="18" charset="0"/>
                <a:ea typeface="標楷體" pitchFamily="65" charset="-120"/>
                <a:cs typeface="Times New Roman" pitchFamily="18" charset="0"/>
              </a:rPr>
              <a:t>1</a:t>
            </a:r>
            <a:r>
              <a:rPr lang="zh-TW" altLang="en-US" sz="1400" dirty="0" smtClean="0">
                <a:solidFill>
                  <a:schemeClr val="tx1"/>
                </a:solidFill>
                <a:latin typeface="Times New Roman" pitchFamily="18" charset="0"/>
                <a:ea typeface="標楷體" pitchFamily="65" charset="-120"/>
                <a:cs typeface="Times New Roman" pitchFamily="18" charset="0"/>
              </a:rPr>
              <a:t>月</a:t>
            </a:r>
            <a:r>
              <a:rPr lang="en-US" altLang="zh-TW" sz="1400" dirty="0" smtClean="0">
                <a:solidFill>
                  <a:schemeClr val="tx1"/>
                </a:solidFill>
                <a:latin typeface="Times New Roman" pitchFamily="18" charset="0"/>
                <a:ea typeface="標楷體" pitchFamily="65" charset="-120"/>
                <a:cs typeface="Times New Roman" pitchFamily="18" charset="0"/>
              </a:rPr>
              <a:t>1</a:t>
            </a:r>
            <a:r>
              <a:rPr lang="zh-TW" altLang="en-US" sz="1400" dirty="0" smtClean="0">
                <a:solidFill>
                  <a:schemeClr val="tx1"/>
                </a:solidFill>
                <a:latin typeface="Times New Roman" pitchFamily="18" charset="0"/>
                <a:ea typeface="標楷體" pitchFamily="65" charset="-120"/>
                <a:cs typeface="Times New Roman" pitchFamily="18" charset="0"/>
              </a:rPr>
              <a:t>日起執行。</a:t>
            </a:r>
            <a:endParaRPr lang="zh-TW" altLang="en-US" sz="1400" dirty="0">
              <a:solidFill>
                <a:schemeClr val="tx1"/>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2113118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蘇澳港港區環境品質</a:t>
            </a:r>
            <a:r>
              <a:rPr lang="en-US" altLang="zh-TW" dirty="0" smtClean="0"/>
              <a:t>-</a:t>
            </a:r>
            <a:r>
              <a:rPr lang="zh-TW" altLang="en-US" dirty="0" smtClean="0"/>
              <a:t>空氣</a:t>
            </a:r>
            <a:endParaRPr lang="zh-TW" altLang="en-US" dirty="0"/>
          </a:p>
        </p:txBody>
      </p:sp>
      <p:sp>
        <p:nvSpPr>
          <p:cNvPr id="3" name="內容版面配置區 2"/>
          <p:cNvSpPr>
            <a:spLocks noGrp="1"/>
          </p:cNvSpPr>
          <p:nvPr>
            <p:ph idx="1"/>
          </p:nvPr>
        </p:nvSpPr>
        <p:spPr>
          <a:xfrm>
            <a:off x="5724128" y="2852936"/>
            <a:ext cx="3096344" cy="4005064"/>
          </a:xfrm>
        </p:spPr>
        <p:txBody>
          <a:bodyPr/>
          <a:lstStyle/>
          <a:p>
            <a:pPr marL="177800" indent="-177800" algn="just"/>
            <a:r>
              <a:rPr lang="zh-TW" altLang="en-US" sz="2000" dirty="0" smtClean="0"/>
              <a:t>蘇澳港</a:t>
            </a:r>
            <a:r>
              <a:rPr lang="zh-TW" altLang="en-US" sz="2000" dirty="0"/>
              <a:t>區裝卸</a:t>
            </a:r>
            <a:r>
              <a:rPr lang="zh-TW" altLang="en-US" sz="2000" dirty="0" smtClean="0"/>
              <a:t>作業均為散雜貨裝卸，主要空氣污染為粒狀污染物，故監測項目為</a:t>
            </a:r>
            <a:r>
              <a:rPr lang="en-US" altLang="zh-TW" sz="2000" dirty="0" smtClean="0"/>
              <a:t>TSP</a:t>
            </a:r>
            <a:r>
              <a:rPr lang="zh-TW" altLang="en-US" sz="2000" dirty="0"/>
              <a:t>及</a:t>
            </a:r>
            <a:r>
              <a:rPr lang="en-US" altLang="zh-TW" sz="2000" dirty="0"/>
              <a:t>PM</a:t>
            </a:r>
            <a:r>
              <a:rPr lang="en-US" altLang="zh-TW" sz="2000" baseline="-25000" dirty="0"/>
              <a:t>10</a:t>
            </a:r>
            <a:r>
              <a:rPr lang="zh-TW" altLang="en-US" sz="2000" dirty="0"/>
              <a:t>。</a:t>
            </a:r>
            <a:endParaRPr lang="en-US" altLang="zh-TW" sz="2000" dirty="0"/>
          </a:p>
          <a:p>
            <a:pPr marL="177800" indent="-177800" algn="just"/>
            <a:r>
              <a:rPr lang="zh-TW" altLang="en-US" sz="2000" dirty="0" smtClean="0"/>
              <a:t>依</a:t>
            </a:r>
            <a:r>
              <a:rPr lang="en-US" altLang="zh-TW" sz="2000" dirty="0" smtClean="0"/>
              <a:t>102</a:t>
            </a:r>
            <a:r>
              <a:rPr lang="zh-TW" altLang="en-US" sz="2000" dirty="0"/>
              <a:t>年及</a:t>
            </a:r>
            <a:r>
              <a:rPr lang="en-US" altLang="zh-TW" sz="2000" dirty="0"/>
              <a:t>103</a:t>
            </a:r>
            <a:r>
              <a:rPr lang="zh-TW" altLang="en-US" sz="2000" dirty="0"/>
              <a:t>年監測</a:t>
            </a:r>
            <a:r>
              <a:rPr lang="zh-TW" altLang="en-US" sz="2000" dirty="0" smtClean="0"/>
              <a:t>結果，</a:t>
            </a:r>
            <a:r>
              <a:rPr lang="zh-TW" altLang="en-US" sz="2000" dirty="0"/>
              <a:t>第三季</a:t>
            </a:r>
            <a:r>
              <a:rPr lang="en-US" altLang="zh-TW" sz="2000" dirty="0"/>
              <a:t>TSP</a:t>
            </a:r>
            <a:r>
              <a:rPr lang="zh-TW" altLang="en-US" sz="2000" dirty="0"/>
              <a:t>均顯著升高</a:t>
            </a:r>
            <a:r>
              <a:rPr lang="zh-TW" altLang="en-US" sz="2000" dirty="0" smtClean="0"/>
              <a:t>，因監測次數不足不易判斷變化趨勢，港區持續執行空氣監測作業，強化港區逸散性粒狀物管制。</a:t>
            </a:r>
            <a:endParaRPr lang="zh-TW" altLang="en-US" sz="2000"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21</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3678063332"/>
              </p:ext>
            </p:extLst>
          </p:nvPr>
        </p:nvGraphicFramePr>
        <p:xfrm>
          <a:off x="682142" y="1245010"/>
          <a:ext cx="7646149" cy="1647603"/>
        </p:xfrm>
        <a:graphic>
          <a:graphicData uri="http://schemas.openxmlformats.org/drawingml/2006/table">
            <a:tbl>
              <a:tblPr firstRow="1" bandRow="1">
                <a:tableStyleId>{5C22544A-7EE6-4342-B048-85BDC9FD1C3A}</a:tableStyleId>
              </a:tblPr>
              <a:tblGrid>
                <a:gridCol w="1543995"/>
                <a:gridCol w="3051077"/>
                <a:gridCol w="3051077"/>
              </a:tblGrid>
              <a:tr h="252887">
                <a:tc rowSpan="3">
                  <a:txBody>
                    <a:bodyPr/>
                    <a:lstStyle/>
                    <a:p>
                      <a:pPr algn="ctr"/>
                      <a:r>
                        <a:rPr lang="zh-TW" altLang="en-US" sz="1500" dirty="0" smtClean="0">
                          <a:latin typeface="Times New Roman" panose="02020603050405020304" pitchFamily="18" charset="0"/>
                          <a:ea typeface="標楷體" panose="03000509000000000000" pitchFamily="65" charset="-120"/>
                          <a:cs typeface="Times New Roman" panose="02020603050405020304" pitchFamily="18" charset="0"/>
                        </a:rPr>
                        <a:t>空氣污染物</a:t>
                      </a:r>
                      <a:endParaRPr lang="en-US" altLang="zh-TW" sz="15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5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500" dirty="0" smtClean="0">
                          <a:latin typeface="Times New Roman" panose="02020603050405020304" pitchFamily="18" charset="0"/>
                          <a:ea typeface="標楷體" panose="03000509000000000000" pitchFamily="65" charset="-120"/>
                          <a:cs typeface="Times New Roman" panose="02020603050405020304" pitchFamily="18" charset="0"/>
                        </a:rPr>
                        <a:t>簡寫及單位</a:t>
                      </a:r>
                      <a:r>
                        <a:rPr lang="en-US" altLang="zh-TW" sz="15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5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500" dirty="0" smtClean="0">
                          <a:latin typeface="Times New Roman" panose="02020603050405020304" pitchFamily="18" charset="0"/>
                          <a:ea typeface="標楷體" panose="03000509000000000000" pitchFamily="65" charset="-120"/>
                          <a:cs typeface="Times New Roman" panose="02020603050405020304" pitchFamily="18" charset="0"/>
                        </a:rPr>
                        <a:t>總懸浮微粒</a:t>
                      </a:r>
                      <a:endParaRPr lang="zh-TW" altLang="en-US" sz="15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zh-TW" altLang="en-US" sz="1500" dirty="0" smtClean="0">
                          <a:latin typeface="Times New Roman" panose="02020603050405020304" pitchFamily="18" charset="0"/>
                          <a:ea typeface="標楷體" panose="03000509000000000000" pitchFamily="65" charset="-120"/>
                          <a:cs typeface="Times New Roman" panose="02020603050405020304" pitchFamily="18" charset="0"/>
                        </a:rPr>
                        <a:t>懸浮微粒</a:t>
                      </a:r>
                      <a:endParaRPr lang="zh-TW" altLang="en-US" sz="15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5203">
                <a:tc vMerge="1">
                  <a:txBody>
                    <a:bodyPr/>
                    <a:lstStyle/>
                    <a:p>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L="45917" marR="45917" marT="49742" marB="49742" anchor="ctr"/>
                </a:tc>
                <a:tc>
                  <a:txBody>
                    <a:bodyPr/>
                    <a:lstStyle/>
                    <a:p>
                      <a:pPr algn="ctr"/>
                      <a:r>
                        <a:rPr lang="en-US" altLang="zh-TW" sz="1500" dirty="0" smtClean="0">
                          <a:latin typeface="Times New Roman" panose="02020603050405020304" pitchFamily="18" charset="0"/>
                          <a:ea typeface="標楷體" panose="03000509000000000000" pitchFamily="65" charset="-120"/>
                          <a:cs typeface="Times New Roman" panose="02020603050405020304" pitchFamily="18" charset="0"/>
                        </a:rPr>
                        <a:t>TSP</a:t>
                      </a:r>
                      <a:r>
                        <a:rPr lang="zh-TW" altLang="en-US" sz="15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5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l-GR"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μ</a:t>
                      </a:r>
                      <a:r>
                        <a:rPr lang="en-US"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g</a:t>
                      </a:r>
                      <a:r>
                        <a:rPr lang="zh-TW" altLang="en-US"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500" b="0" i="0" u="none" strike="noStrike" kern="1200" baseline="30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500" dirty="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57908" rtl="0" eaLnBrk="1" fontAlgn="auto" latinLnBrk="0" hangingPunct="1">
                        <a:lnSpc>
                          <a:spcPct val="100000"/>
                        </a:lnSpc>
                        <a:spcBef>
                          <a:spcPts val="0"/>
                        </a:spcBef>
                        <a:spcAft>
                          <a:spcPts val="0"/>
                        </a:spcAft>
                        <a:buClrTx/>
                        <a:buSzTx/>
                        <a:buFontTx/>
                        <a:buNone/>
                        <a:tabLst/>
                        <a:defRPr/>
                      </a:pPr>
                      <a:r>
                        <a:rPr lang="en-US" altLang="zh-TW" sz="1500" dirty="0" smtClean="0">
                          <a:latin typeface="Times New Roman" panose="02020603050405020304" pitchFamily="18" charset="0"/>
                          <a:ea typeface="標楷體" panose="03000509000000000000" pitchFamily="65" charset="-120"/>
                          <a:cs typeface="Times New Roman" panose="02020603050405020304" pitchFamily="18" charset="0"/>
                        </a:rPr>
                        <a:t>PM</a:t>
                      </a:r>
                      <a:r>
                        <a:rPr lang="en-US" altLang="zh-TW" sz="1500" baseline="-250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500" baseline="-25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5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l-GR"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μ</a:t>
                      </a:r>
                      <a:r>
                        <a:rPr lang="en-US"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g</a:t>
                      </a:r>
                      <a:r>
                        <a:rPr lang="zh-TW" altLang="en-US"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m</a:t>
                      </a:r>
                      <a:r>
                        <a:rPr lang="en-US" altLang="zh-TW" sz="1500" b="0" i="0" u="none" strike="noStrike" kern="1200" baseline="30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5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2887">
                <a:tc vMerge="1">
                  <a:txBody>
                    <a:bodyPr/>
                    <a:lstStyle/>
                    <a:p>
                      <a:pPr algn="ct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45917" marR="45917" marT="49742" marB="49742" anchor="ctr"/>
                </a:tc>
                <a:tc>
                  <a:txBody>
                    <a:bodyPr/>
                    <a:lstStyle/>
                    <a:p>
                      <a:pPr algn="ctr"/>
                      <a:r>
                        <a:rPr lang="en-US" altLang="zh-TW" sz="1500"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500" dirty="0" smtClean="0">
                          <a:latin typeface="Times New Roman" panose="02020603050405020304" pitchFamily="18" charset="0"/>
                          <a:ea typeface="標楷體" panose="03000509000000000000" pitchFamily="65" charset="-120"/>
                          <a:cs typeface="Times New Roman" panose="02020603050405020304" pitchFamily="18" charset="0"/>
                        </a:rPr>
                        <a:t>小時值</a:t>
                      </a:r>
                      <a:endParaRPr lang="en-US" altLang="zh-TW" sz="15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小時值</a:t>
                      </a:r>
                      <a:endParaRPr lang="en-US" altLang="zh-TW" sz="1500" b="0" i="0" u="none" strike="noStrike"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2887">
                <a:tc>
                  <a:txBody>
                    <a:bodyPr/>
                    <a:lstStyle/>
                    <a:p>
                      <a:pPr algn="ctr"/>
                      <a:r>
                        <a:rPr lang="zh-TW" altLang="en-US" sz="1500" dirty="0" smtClean="0">
                          <a:latin typeface="Times New Roman" panose="02020603050405020304" pitchFamily="18" charset="0"/>
                          <a:ea typeface="標楷體" panose="03000509000000000000" pitchFamily="65" charset="-120"/>
                          <a:cs typeface="Times New Roman" panose="02020603050405020304" pitchFamily="18" charset="0"/>
                        </a:rPr>
                        <a:t>法規標準</a:t>
                      </a:r>
                      <a:endParaRPr lang="zh-TW" altLang="en-US" sz="15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500" dirty="0" smtClean="0">
                          <a:latin typeface="Times New Roman" panose="02020603050405020304" pitchFamily="18" charset="0"/>
                          <a:cs typeface="Times New Roman" panose="02020603050405020304" pitchFamily="18" charset="0"/>
                        </a:rPr>
                        <a:t>250</a:t>
                      </a:r>
                      <a:endParaRPr lang="zh-TW" altLang="en-US" sz="15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TW" sz="1500" dirty="0" smtClean="0">
                          <a:latin typeface="Times New Roman" panose="02020603050405020304" pitchFamily="18" charset="0"/>
                          <a:cs typeface="Times New Roman" panose="02020603050405020304" pitchFamily="18" charset="0"/>
                        </a:rPr>
                        <a:t>125</a:t>
                      </a:r>
                      <a:endParaRPr lang="zh-TW" altLang="en-US" sz="1500" dirty="0">
                        <a:latin typeface="Times New Roman" panose="02020603050405020304" pitchFamily="18" charset="0"/>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2887">
                <a:tc>
                  <a:txBody>
                    <a:bodyPr/>
                    <a:lstStyle/>
                    <a:p>
                      <a:pPr algn="ctr"/>
                      <a:r>
                        <a:rPr lang="zh-TW" altLang="en-US" sz="1500" dirty="0" smtClean="0">
                          <a:latin typeface="Times New Roman" panose="02020603050405020304" pitchFamily="18" charset="0"/>
                          <a:ea typeface="標楷體" panose="03000509000000000000" pitchFamily="65" charset="-120"/>
                          <a:cs typeface="Times New Roman" panose="02020603050405020304" pitchFamily="18" charset="0"/>
                        </a:rPr>
                        <a:t>港區平均濃度</a:t>
                      </a:r>
                      <a:endParaRPr lang="zh-TW" altLang="en-US" sz="1500" dirty="0">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500" kern="1200" dirty="0" smtClean="0">
                          <a:solidFill>
                            <a:schemeClr val="dk1"/>
                          </a:solidFill>
                          <a:latin typeface="Times New Roman" panose="02020603050405020304" pitchFamily="18" charset="0"/>
                          <a:ea typeface="+mn-ea"/>
                          <a:cs typeface="Times New Roman" panose="02020603050405020304" pitchFamily="18" charset="0"/>
                        </a:rPr>
                        <a:t>121</a:t>
                      </a:r>
                      <a:endParaRPr lang="en-US" altLang="zh-TW" sz="15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57908" rtl="0" eaLnBrk="1" fontAlgn="ctr" latinLnBrk="0" hangingPunct="1"/>
                      <a:r>
                        <a:rPr lang="en-US" altLang="zh-TW" sz="1500" kern="1200" dirty="0" smtClean="0">
                          <a:solidFill>
                            <a:schemeClr val="dk1"/>
                          </a:solidFill>
                          <a:latin typeface="Times New Roman" panose="02020603050405020304" pitchFamily="18" charset="0"/>
                          <a:ea typeface="+mn-ea"/>
                          <a:cs typeface="Times New Roman" panose="02020603050405020304" pitchFamily="18" charset="0"/>
                        </a:rPr>
                        <a:t>39</a:t>
                      </a:r>
                      <a:endParaRPr lang="en-US" altLang="zh-TW" sz="1500" kern="1200" dirty="0">
                        <a:solidFill>
                          <a:schemeClr val="dk1"/>
                        </a:solidFill>
                        <a:latin typeface="Times New Roman" panose="02020603050405020304" pitchFamily="18" charset="0"/>
                        <a:ea typeface="+mn-ea"/>
                        <a:cs typeface="Times New Roman" panose="02020603050405020304" pitchFamily="18" charset="0"/>
                      </a:endParaRPr>
                    </a:p>
                  </a:txBody>
                  <a:tcPr marL="18000" marR="1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6" name="圖表 5"/>
          <p:cNvGraphicFramePr>
            <a:graphicFrameLocks/>
          </p:cNvGraphicFramePr>
          <p:nvPr>
            <p:extLst>
              <p:ext uri="{D42A27DB-BD31-4B8C-83A1-F6EECF244321}">
                <p14:modId xmlns:p14="http://schemas.microsoft.com/office/powerpoint/2010/main" val="3756273656"/>
              </p:ext>
            </p:extLst>
          </p:nvPr>
        </p:nvGraphicFramePr>
        <p:xfrm>
          <a:off x="323528" y="3068960"/>
          <a:ext cx="5400600"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7698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蘇澳港港區環境品質</a:t>
            </a:r>
            <a:r>
              <a:rPr lang="en-US" altLang="zh-TW" dirty="0" smtClean="0"/>
              <a:t>-</a:t>
            </a:r>
            <a:r>
              <a:rPr lang="zh-TW" altLang="en-US" dirty="0" smtClean="0"/>
              <a:t>水質</a:t>
            </a:r>
            <a:endParaRPr lang="zh-TW" altLang="en-US" dirty="0"/>
          </a:p>
        </p:txBody>
      </p:sp>
      <p:sp>
        <p:nvSpPr>
          <p:cNvPr id="3" name="內容版面配置區 2"/>
          <p:cNvSpPr>
            <a:spLocks noGrp="1"/>
          </p:cNvSpPr>
          <p:nvPr>
            <p:ph idx="1"/>
          </p:nvPr>
        </p:nvSpPr>
        <p:spPr>
          <a:xfrm>
            <a:off x="5436096" y="1528226"/>
            <a:ext cx="3034680" cy="4781094"/>
          </a:xfrm>
        </p:spPr>
        <p:txBody>
          <a:bodyPr/>
          <a:lstStyle/>
          <a:p>
            <a:pPr marL="266700" indent="-266700"/>
            <a:r>
              <a:rPr lang="zh-TW" altLang="en-US" sz="2000" dirty="0"/>
              <a:t>蘇澳</a:t>
            </a:r>
            <a:r>
              <a:rPr lang="zh-TW" altLang="en-US" sz="2000" dirty="0" smtClean="0"/>
              <a:t>港生化需氧量檢測結果，</a:t>
            </a:r>
            <a:r>
              <a:rPr lang="en-US" altLang="zh-TW" sz="2000" dirty="0" smtClean="0"/>
              <a:t>103</a:t>
            </a:r>
            <a:r>
              <a:rPr lang="zh-TW" altLang="en-US" sz="2000" dirty="0" smtClean="0"/>
              <a:t>年四季均小於</a:t>
            </a:r>
            <a:r>
              <a:rPr lang="en-US" altLang="zh-TW" sz="2000" dirty="0" smtClean="0"/>
              <a:t>2mg/L</a:t>
            </a:r>
            <a:r>
              <a:rPr lang="zh-TW" altLang="en-US" sz="2000" dirty="0" smtClean="0"/>
              <a:t>，其港區水質監測結果大多符合乙類海域海洋環境品質標準。</a:t>
            </a:r>
            <a:endParaRPr lang="en-US" altLang="zh-TW" sz="2000" dirty="0" smtClean="0"/>
          </a:p>
          <a:p>
            <a:pPr marL="266700" indent="-266700"/>
            <a:endParaRPr lang="en-US" altLang="zh-TW" sz="2000" dirty="0" smtClean="0"/>
          </a:p>
          <a:p>
            <a:pPr marL="266700" indent="-266700"/>
            <a:r>
              <a:rPr lang="zh-TW" altLang="en-US" sz="2000" dirty="0"/>
              <a:t>因蘇澳</a:t>
            </a:r>
            <a:r>
              <a:rPr lang="zh-TW" altLang="en-US" sz="2000" dirty="0" smtClean="0"/>
              <a:t>港除白米溪匯流外，港內水域污染以港區內生活污水及碼頭區逕流廢水為大宗，為有效削減港內廢水，持續辦理港區水質監測掌握現況。</a:t>
            </a:r>
            <a:endParaRPr lang="zh-TW" altLang="en-US" sz="2000"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22</a:t>
            </a:fld>
            <a:endParaRPr lang="en-US" altLang="zh-TW"/>
          </a:p>
        </p:txBody>
      </p:sp>
      <p:graphicFrame>
        <p:nvGraphicFramePr>
          <p:cNvPr id="5" name="圖表 4" title="日間均能音量"/>
          <p:cNvGraphicFramePr>
            <a:graphicFrameLocks/>
          </p:cNvGraphicFramePr>
          <p:nvPr>
            <p:extLst>
              <p:ext uri="{D42A27DB-BD31-4B8C-83A1-F6EECF244321}">
                <p14:modId xmlns:p14="http://schemas.microsoft.com/office/powerpoint/2010/main" val="3218889043"/>
              </p:ext>
            </p:extLst>
          </p:nvPr>
        </p:nvGraphicFramePr>
        <p:xfrm>
          <a:off x="539552" y="1124744"/>
          <a:ext cx="4685159" cy="31345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圖表 5" title="日間均能音量"/>
          <p:cNvGraphicFramePr>
            <a:graphicFrameLocks/>
          </p:cNvGraphicFramePr>
          <p:nvPr>
            <p:extLst>
              <p:ext uri="{D42A27DB-BD31-4B8C-83A1-F6EECF244321}">
                <p14:modId xmlns:p14="http://schemas.microsoft.com/office/powerpoint/2010/main" val="2154020007"/>
              </p:ext>
            </p:extLst>
          </p:nvPr>
        </p:nvGraphicFramePr>
        <p:xfrm>
          <a:off x="539552" y="3579447"/>
          <a:ext cx="5117207" cy="327855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接點 6"/>
          <p:cNvCxnSpPr/>
          <p:nvPr/>
        </p:nvCxnSpPr>
        <p:spPr>
          <a:xfrm>
            <a:off x="843486" y="2541051"/>
            <a:ext cx="3384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cxnSp>
        <p:nvCxnSpPr>
          <p:cNvPr id="8" name="直線接點 7"/>
          <p:cNvCxnSpPr/>
          <p:nvPr/>
        </p:nvCxnSpPr>
        <p:spPr>
          <a:xfrm>
            <a:off x="835535" y="2420439"/>
            <a:ext cx="3384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cxnSp>
        <p:nvCxnSpPr>
          <p:cNvPr id="9" name="直線接點 8"/>
          <p:cNvCxnSpPr/>
          <p:nvPr/>
        </p:nvCxnSpPr>
        <p:spPr>
          <a:xfrm>
            <a:off x="899968" y="4861209"/>
            <a:ext cx="3384000" cy="0"/>
          </a:xfrm>
          <a:prstGeom prst="line">
            <a:avLst/>
          </a:prstGeom>
          <a:ln>
            <a:solidFill>
              <a:srgbClr val="C00000"/>
            </a:solidFill>
            <a:prstDash val="sysDot"/>
          </a:ln>
        </p:spPr>
        <p:style>
          <a:lnRef idx="2">
            <a:schemeClr val="accent5"/>
          </a:lnRef>
          <a:fillRef idx="0">
            <a:schemeClr val="accent5"/>
          </a:fillRef>
          <a:effectRef idx="1">
            <a:schemeClr val="accent5"/>
          </a:effectRef>
          <a:fontRef idx="minor">
            <a:schemeClr val="tx1"/>
          </a:fontRef>
        </p:style>
      </p:cxnSp>
      <p:sp>
        <p:nvSpPr>
          <p:cNvPr id="10" name="內容版面配置區 2"/>
          <p:cNvSpPr txBox="1">
            <a:spLocks/>
          </p:cNvSpPr>
          <p:nvPr/>
        </p:nvSpPr>
        <p:spPr bwMode="auto">
          <a:xfrm>
            <a:off x="2672152" y="4164982"/>
            <a:ext cx="197185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zh-TW" altLang="en-US" sz="1200" dirty="0" smtClean="0">
                <a:solidFill>
                  <a:srgbClr val="FF0000"/>
                </a:solidFill>
              </a:rPr>
              <a:t>法規標準：</a:t>
            </a:r>
            <a:r>
              <a:rPr lang="en-US" altLang="zh-TW" sz="1200" dirty="0" smtClean="0">
                <a:solidFill>
                  <a:srgbClr val="FF0000"/>
                </a:solidFill>
              </a:rPr>
              <a:t>DO </a:t>
            </a:r>
            <a:r>
              <a:rPr lang="en-US" altLang="zh-TW" sz="1200" dirty="0">
                <a:solidFill>
                  <a:srgbClr val="FF0000"/>
                </a:solidFill>
              </a:rPr>
              <a:t>&gt;</a:t>
            </a:r>
            <a:r>
              <a:rPr lang="en-US" altLang="zh-TW" sz="1200" dirty="0" smtClean="0">
                <a:solidFill>
                  <a:srgbClr val="FF0000"/>
                </a:solidFill>
              </a:rPr>
              <a:t> </a:t>
            </a:r>
            <a:r>
              <a:rPr lang="en-US" altLang="zh-TW" sz="1200" dirty="0">
                <a:solidFill>
                  <a:srgbClr val="FF0000"/>
                </a:solidFill>
              </a:rPr>
              <a:t>5</a:t>
            </a:r>
            <a:r>
              <a:rPr lang="en-US" altLang="zh-TW" sz="1200" dirty="0" smtClean="0">
                <a:solidFill>
                  <a:srgbClr val="FF0000"/>
                </a:solidFill>
              </a:rPr>
              <a:t> mg/L</a:t>
            </a:r>
            <a:endParaRPr lang="zh-TW" altLang="en-US" sz="1200" dirty="0">
              <a:solidFill>
                <a:srgbClr val="FF0000"/>
              </a:solidFill>
            </a:endParaRPr>
          </a:p>
        </p:txBody>
      </p:sp>
      <p:sp>
        <p:nvSpPr>
          <p:cNvPr id="11" name="內容版面配置區 2"/>
          <p:cNvSpPr txBox="1">
            <a:spLocks/>
          </p:cNvSpPr>
          <p:nvPr/>
        </p:nvSpPr>
        <p:spPr bwMode="auto">
          <a:xfrm>
            <a:off x="2360266" y="1916832"/>
            <a:ext cx="1971856"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zh-TW" altLang="en-US" sz="1200" dirty="0" smtClean="0">
                <a:solidFill>
                  <a:srgbClr val="FF0000"/>
                </a:solidFill>
              </a:rPr>
              <a:t>法規標準：</a:t>
            </a:r>
            <a:r>
              <a:rPr lang="en-US" altLang="zh-TW" sz="1200" dirty="0" smtClean="0">
                <a:solidFill>
                  <a:srgbClr val="FF0000"/>
                </a:solidFill>
              </a:rPr>
              <a:t>pH 7.5~8.5</a:t>
            </a:r>
            <a:endParaRPr lang="zh-TW" altLang="en-US" sz="1200" dirty="0">
              <a:solidFill>
                <a:srgbClr val="FF0000"/>
              </a:solidFill>
            </a:endParaRPr>
          </a:p>
        </p:txBody>
      </p:sp>
    </p:spTree>
    <p:extLst>
      <p:ext uri="{BB962C8B-B14F-4D97-AF65-F5344CB8AC3E}">
        <p14:creationId xmlns:p14="http://schemas.microsoft.com/office/powerpoint/2010/main" val="1947717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0" y="258763"/>
            <a:ext cx="8077200" cy="808037"/>
          </a:xfrm>
        </p:spPr>
        <p:txBody>
          <a:bodyPr/>
          <a:lstStyle/>
          <a:p>
            <a:r>
              <a:rPr lang="zh-TW" altLang="en-US" dirty="0" smtClean="0"/>
              <a:t>港區環境品質現況檢討及保護作為</a:t>
            </a:r>
            <a:endParaRPr lang="zh-TW" altLang="en-US" dirty="0"/>
          </a:p>
        </p:txBody>
      </p:sp>
      <p:sp>
        <p:nvSpPr>
          <p:cNvPr id="3" name="內容版面配置區 2"/>
          <p:cNvSpPr>
            <a:spLocks noGrp="1"/>
          </p:cNvSpPr>
          <p:nvPr>
            <p:ph idx="1"/>
          </p:nvPr>
        </p:nvSpPr>
        <p:spPr>
          <a:xfrm>
            <a:off x="457200" y="1844824"/>
            <a:ext cx="8229600" cy="4281339"/>
          </a:xfrm>
        </p:spPr>
        <p:txBody>
          <a:bodyPr/>
          <a:lstStyle/>
          <a:p>
            <a:pPr marL="0" indent="0">
              <a:buNone/>
            </a:pPr>
            <a:r>
              <a:rPr lang="zh-TW" altLang="en-US" dirty="0" smtClean="0"/>
              <a:t>空氣：</a:t>
            </a:r>
            <a:endParaRPr lang="en-US" altLang="zh-TW" dirty="0" smtClean="0"/>
          </a:p>
          <a:p>
            <a:r>
              <a:rPr lang="zh-TW" altLang="en-US" sz="2800" dirty="0" smtClean="0"/>
              <a:t>主要空氣污染物均符合空氣品質標準。</a:t>
            </a:r>
            <a:endParaRPr lang="en-US" altLang="zh-TW" sz="2800" dirty="0" smtClean="0"/>
          </a:p>
          <a:p>
            <a:r>
              <a:rPr lang="zh-TW" altLang="en-US" sz="2800" dirty="0"/>
              <a:t>裝卸作業</a:t>
            </a:r>
            <a:r>
              <a:rPr lang="zh-TW" altLang="en-US" sz="2800" dirty="0" smtClean="0"/>
              <a:t>為港區粒狀污染物主要產生來源，本分公司除嚴格要求船方於裝卸作業期間應採取預防作為，如設置防塵網、增加灑水頻率等，亦需主動採取積極改善作為，降低粒狀污染物逸散情形，如設置採用密閉式裝卸設備、加裝集塵設施等。</a:t>
            </a:r>
            <a:endParaRPr lang="zh-TW" altLang="en-US" sz="2800"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23</a:t>
            </a:fld>
            <a:endParaRPr lang="en-US" altLang="zh-TW"/>
          </a:p>
        </p:txBody>
      </p:sp>
    </p:spTree>
    <p:extLst>
      <p:ext uri="{BB962C8B-B14F-4D97-AF65-F5344CB8AC3E}">
        <p14:creationId xmlns:p14="http://schemas.microsoft.com/office/powerpoint/2010/main" val="2683320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0" y="258763"/>
            <a:ext cx="7897688" cy="808037"/>
          </a:xfrm>
        </p:spPr>
        <p:txBody>
          <a:bodyPr/>
          <a:lstStyle/>
          <a:p>
            <a:r>
              <a:rPr lang="zh-TW" altLang="en-US" dirty="0" smtClean="0"/>
              <a:t>港區環境品質現況檢討及保護作為</a:t>
            </a:r>
            <a:endParaRPr lang="zh-TW" altLang="en-US" dirty="0"/>
          </a:p>
        </p:txBody>
      </p:sp>
      <p:sp>
        <p:nvSpPr>
          <p:cNvPr id="3" name="內容版面配置區 2"/>
          <p:cNvSpPr>
            <a:spLocks noGrp="1"/>
          </p:cNvSpPr>
          <p:nvPr>
            <p:ph idx="1"/>
          </p:nvPr>
        </p:nvSpPr>
        <p:spPr/>
        <p:txBody>
          <a:bodyPr/>
          <a:lstStyle/>
          <a:p>
            <a:pPr marL="0" indent="0">
              <a:buNone/>
            </a:pPr>
            <a:r>
              <a:rPr lang="zh-TW" altLang="en-US" dirty="0" smtClean="0"/>
              <a:t>噪音：</a:t>
            </a:r>
            <a:endParaRPr lang="en-US" altLang="zh-TW" dirty="0" smtClean="0"/>
          </a:p>
          <a:p>
            <a:r>
              <a:rPr lang="zh-TW" altLang="en-US" sz="2400" dirty="0"/>
              <a:t>港區各時段均符合噪音管制標準。</a:t>
            </a:r>
            <a:endParaRPr lang="en-US" altLang="zh-TW" sz="2400" dirty="0"/>
          </a:p>
          <a:p>
            <a:r>
              <a:rPr lang="zh-TW" altLang="en-US" sz="2400" dirty="0"/>
              <a:t>港區常見噪音為裝卸作業、運輸車輛及工程進行，本公司配合合約要求及環保記點，督促業者降低作業音量，保障鄰近居民生活品質。</a:t>
            </a:r>
            <a:endParaRPr lang="en-US" altLang="zh-TW" sz="2400" dirty="0"/>
          </a:p>
          <a:p>
            <a:pPr marL="0" indent="0">
              <a:buNone/>
            </a:pPr>
            <a:r>
              <a:rPr lang="zh-TW" altLang="en-US" dirty="0" smtClean="0"/>
              <a:t>水質：</a:t>
            </a:r>
            <a:endParaRPr lang="en-US" altLang="zh-TW" dirty="0" smtClean="0"/>
          </a:p>
          <a:p>
            <a:r>
              <a:rPr lang="zh-TW" altLang="en-US" sz="2400" dirty="0" smtClean="0"/>
              <a:t>港區水域均符合行政院環境保護署公告適用海域標準。</a:t>
            </a:r>
            <a:endParaRPr lang="en-US" altLang="zh-TW" sz="2400" dirty="0" smtClean="0"/>
          </a:p>
          <a:p>
            <a:r>
              <a:rPr lang="zh-TW" altLang="en-US" sz="2400" dirty="0"/>
              <a:t>本分公司所轄三</a:t>
            </a:r>
            <a:r>
              <a:rPr lang="zh-TW" altLang="en-US" sz="2400" dirty="0" smtClean="0"/>
              <a:t>商港因位處出海口，港區內易混入上游民眾生活用水、附近漁港、畜牧甚至工業廢水，本分公司除持續監測外，於監測期間一旦發現測值異常亦將採取因應作為。</a:t>
            </a:r>
            <a:endParaRPr lang="en-US" altLang="zh-TW" sz="2400" dirty="0" smtClean="0"/>
          </a:p>
          <a:p>
            <a:pPr marL="0" indent="0">
              <a:buNone/>
            </a:pPr>
            <a:endParaRPr lang="zh-TW" altLang="en-US" sz="2400"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24</a:t>
            </a:fld>
            <a:endParaRPr lang="en-US" altLang="zh-TW"/>
          </a:p>
        </p:txBody>
      </p:sp>
    </p:spTree>
    <p:extLst>
      <p:ext uri="{BB962C8B-B14F-4D97-AF65-F5344CB8AC3E}">
        <p14:creationId xmlns:p14="http://schemas.microsoft.com/office/powerpoint/2010/main" val="2446735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2780928"/>
            <a:ext cx="8229600" cy="1584176"/>
          </a:xfrm>
        </p:spPr>
        <p:txBody>
          <a:bodyPr/>
          <a:lstStyle/>
          <a:p>
            <a:pPr marL="0" indent="0">
              <a:buNone/>
            </a:pPr>
            <a:r>
              <a:rPr lang="zh-TW" altLang="en-US" sz="4800" b="1" dirty="0" smtClean="0"/>
              <a:t>推動綠色港口</a:t>
            </a:r>
            <a:r>
              <a:rPr lang="en-US" altLang="zh-TW" sz="4800" b="1" dirty="0" smtClean="0"/>
              <a:t>-</a:t>
            </a:r>
          </a:p>
          <a:p>
            <a:pPr marL="0" indent="0" algn="r">
              <a:buNone/>
            </a:pPr>
            <a:r>
              <a:rPr lang="zh-TW" altLang="en-US" sz="4800" b="1" dirty="0"/>
              <a:t>歐洲生態</a:t>
            </a:r>
            <a:r>
              <a:rPr lang="zh-TW" altLang="en-US" sz="4800" b="1" dirty="0" smtClean="0"/>
              <a:t>港</a:t>
            </a:r>
            <a:r>
              <a:rPr lang="zh-TW" altLang="en-US" sz="4800" b="1" dirty="0"/>
              <a:t>認證</a:t>
            </a:r>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25</a:t>
            </a:fld>
            <a:endParaRPr lang="en-US" altLang="zh-TW"/>
          </a:p>
        </p:txBody>
      </p:sp>
    </p:spTree>
    <p:extLst>
      <p:ext uri="{BB962C8B-B14F-4D97-AF65-F5344CB8AC3E}">
        <p14:creationId xmlns:p14="http://schemas.microsoft.com/office/powerpoint/2010/main" val="730386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資料庫圖表 13"/>
          <p:cNvGraphicFramePr/>
          <p:nvPr>
            <p:extLst>
              <p:ext uri="{D42A27DB-BD31-4B8C-83A1-F6EECF244321}">
                <p14:modId xmlns:p14="http://schemas.microsoft.com/office/powerpoint/2010/main" val="363456195"/>
              </p:ext>
            </p:extLst>
          </p:nvPr>
        </p:nvGraphicFramePr>
        <p:xfrm>
          <a:off x="971600" y="3332484"/>
          <a:ext cx="7344816"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p:txBody>
          <a:bodyPr/>
          <a:lstStyle/>
          <a:p>
            <a:r>
              <a:rPr lang="zh-TW" altLang="zh-TW" dirty="0" smtClean="0">
                <a:latin typeface="標楷體" pitchFamily="65" charset="-120"/>
                <a:ea typeface="標楷體" pitchFamily="65" charset="-120"/>
              </a:rPr>
              <a:t>歐</a:t>
            </a:r>
            <a:r>
              <a:rPr lang="zh-TW" altLang="en-US" dirty="0" smtClean="0">
                <a:latin typeface="標楷體" pitchFamily="65" charset="-120"/>
                <a:ea typeface="標楷體" pitchFamily="65" charset="-120"/>
              </a:rPr>
              <a:t>洲</a:t>
            </a:r>
            <a:r>
              <a:rPr lang="zh-TW" altLang="zh-TW" dirty="0" smtClean="0">
                <a:latin typeface="標楷體" pitchFamily="65" charset="-120"/>
                <a:ea typeface="標楷體" pitchFamily="65" charset="-120"/>
              </a:rPr>
              <a:t>海港組織</a:t>
            </a:r>
            <a:r>
              <a:rPr lang="zh-TW" altLang="en-US" dirty="0" smtClean="0">
                <a:latin typeface="標楷體" pitchFamily="65" charset="-120"/>
                <a:ea typeface="標楷體" pitchFamily="65" charset="-120"/>
              </a:rPr>
              <a:t>生態港口認證</a:t>
            </a:r>
            <a:endParaRPr lang="zh-TW" altLang="en-US" dirty="0">
              <a:latin typeface="標楷體" pitchFamily="65" charset="-120"/>
              <a:ea typeface="標楷體" pitchFamily="65" charset="-120"/>
            </a:endParaRPr>
          </a:p>
        </p:txBody>
      </p:sp>
      <p:sp>
        <p:nvSpPr>
          <p:cNvPr id="11" name="矩形 10"/>
          <p:cNvSpPr/>
          <p:nvPr/>
        </p:nvSpPr>
        <p:spPr>
          <a:xfrm>
            <a:off x="827584" y="1522255"/>
            <a:ext cx="7704856" cy="165618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360000"/>
          <a:lstStyle/>
          <a:p>
            <a:pPr marL="85725" lvl="1" algn="l"/>
            <a:r>
              <a:rPr lang="zh-TW" altLang="zh-TW" sz="2000" dirty="0" smtClean="0">
                <a:latin typeface="Times New Roman" pitchFamily="18" charset="0"/>
                <a:ea typeface="標楷體" pitchFamily="65" charset="-120"/>
                <a:cs typeface="Times New Roman" pitchFamily="18" charset="0"/>
              </a:rPr>
              <a:t>向歐</a:t>
            </a:r>
            <a:r>
              <a:rPr lang="zh-TW" altLang="en-US" sz="2000" dirty="0" smtClean="0">
                <a:latin typeface="Times New Roman" pitchFamily="18" charset="0"/>
                <a:ea typeface="標楷體" pitchFamily="65" charset="-120"/>
                <a:cs typeface="Times New Roman" pitchFamily="18" charset="0"/>
              </a:rPr>
              <a:t>洲</a:t>
            </a:r>
            <a:r>
              <a:rPr lang="zh-TW" altLang="zh-TW" sz="2000" dirty="0" smtClean="0">
                <a:latin typeface="Times New Roman" pitchFamily="18" charset="0"/>
                <a:ea typeface="標楷體" pitchFamily="65" charset="-120"/>
                <a:cs typeface="Times New Roman" pitchFamily="18" charset="0"/>
              </a:rPr>
              <a:t>海港組織</a:t>
            </a:r>
            <a:r>
              <a:rPr lang="en-US" altLang="zh-TW" sz="2000" dirty="0" smtClean="0">
                <a:latin typeface="Times New Roman" pitchFamily="18" charset="0"/>
                <a:ea typeface="標楷體" pitchFamily="65" charset="-120"/>
                <a:cs typeface="Times New Roman" pitchFamily="18" charset="0"/>
              </a:rPr>
              <a:t>(ESPO)</a:t>
            </a:r>
            <a:r>
              <a:rPr lang="zh-TW" altLang="zh-TW" sz="2000" dirty="0" smtClean="0">
                <a:latin typeface="Times New Roman" pitchFamily="18" charset="0"/>
                <a:ea typeface="標楷體" pitchFamily="65" charset="-120"/>
                <a:cs typeface="Times New Roman" pitchFamily="18" charset="0"/>
              </a:rPr>
              <a:t>認可之</a:t>
            </a:r>
            <a:r>
              <a:rPr lang="zh-TW" altLang="en-US" sz="2000" dirty="0" smtClean="0">
                <a:latin typeface="Times New Roman" pitchFamily="18" charset="0"/>
                <a:ea typeface="標楷體" pitchFamily="65" charset="-120"/>
                <a:cs typeface="Times New Roman" pitchFamily="18" charset="0"/>
              </a:rPr>
              <a:t>「</a:t>
            </a:r>
            <a:r>
              <a:rPr lang="zh-TW" altLang="zh-TW" sz="2000" dirty="0" smtClean="0">
                <a:latin typeface="Times New Roman" pitchFamily="18" charset="0"/>
                <a:ea typeface="標楷體" pitchFamily="65" charset="-120"/>
                <a:cs typeface="Times New Roman" pitchFamily="18" charset="0"/>
              </a:rPr>
              <a:t>永續物流鏈基金會</a:t>
            </a:r>
            <a:r>
              <a:rPr lang="zh-TW" altLang="en-US" sz="2000" dirty="0" smtClean="0">
                <a:latin typeface="Times New Roman" pitchFamily="18" charset="0"/>
                <a:ea typeface="標楷體" pitchFamily="65" charset="-120"/>
                <a:cs typeface="Times New Roman" pitchFamily="18" charset="0"/>
              </a:rPr>
              <a:t>」</a:t>
            </a:r>
            <a:r>
              <a:rPr lang="en-US" altLang="zh-TW" sz="2000" dirty="0" smtClean="0">
                <a:latin typeface="Times New Roman" pitchFamily="18" charset="0"/>
                <a:ea typeface="標楷體" pitchFamily="65" charset="-120"/>
                <a:cs typeface="Times New Roman" pitchFamily="18" charset="0"/>
              </a:rPr>
              <a:t>(ECOSLC)</a:t>
            </a:r>
            <a:r>
              <a:rPr lang="zh-TW" altLang="zh-TW" sz="2000" dirty="0" smtClean="0">
                <a:latin typeface="Times New Roman" pitchFamily="18" charset="0"/>
                <a:ea typeface="標楷體" pitchFamily="65" charset="-120"/>
                <a:cs typeface="Times New Roman" pitchFamily="18" charset="0"/>
              </a:rPr>
              <a:t>申請</a:t>
            </a:r>
            <a:r>
              <a:rPr lang="zh-TW" altLang="en-US" sz="2000" dirty="0" smtClean="0">
                <a:latin typeface="Times New Roman" pitchFamily="18" charset="0"/>
                <a:ea typeface="標楷體" pitchFamily="65" charset="-120"/>
                <a:cs typeface="Times New Roman" pitchFamily="18" charset="0"/>
              </a:rPr>
              <a:t>「</a:t>
            </a:r>
            <a:r>
              <a:rPr lang="zh-TW" altLang="zh-TW" sz="2000" dirty="0" smtClean="0">
                <a:latin typeface="Times New Roman" pitchFamily="18" charset="0"/>
                <a:ea typeface="標楷體" pitchFamily="65" charset="-120"/>
                <a:cs typeface="Times New Roman" pitchFamily="18" charset="0"/>
              </a:rPr>
              <a:t>港口環境審查系統</a:t>
            </a:r>
            <a:r>
              <a:rPr lang="zh-TW" altLang="en-US" sz="2000" dirty="0" smtClean="0">
                <a:latin typeface="Times New Roman" pitchFamily="18" charset="0"/>
                <a:ea typeface="標楷體" pitchFamily="65" charset="-120"/>
                <a:cs typeface="Times New Roman" pitchFamily="18" charset="0"/>
              </a:rPr>
              <a:t>」</a:t>
            </a:r>
            <a:r>
              <a:rPr lang="en-US" altLang="zh-TW" sz="2000" dirty="0" smtClean="0">
                <a:latin typeface="Times New Roman" pitchFamily="18" charset="0"/>
                <a:ea typeface="標楷體" pitchFamily="65" charset="-120"/>
                <a:cs typeface="Times New Roman" pitchFamily="18" charset="0"/>
              </a:rPr>
              <a:t>(Environmental Review System, PERS)</a:t>
            </a:r>
            <a:r>
              <a:rPr lang="zh-TW" altLang="zh-TW" sz="2000" dirty="0" smtClean="0">
                <a:latin typeface="Times New Roman" pitchFamily="18" charset="0"/>
                <a:ea typeface="標楷體" pitchFamily="65" charset="-120"/>
                <a:cs typeface="Times New Roman" pitchFamily="18" charset="0"/>
              </a:rPr>
              <a:t>認證</a:t>
            </a:r>
            <a:r>
              <a:rPr lang="zh-TW" altLang="en-US" sz="2000" dirty="0" smtClean="0">
                <a:latin typeface="Times New Roman" pitchFamily="18" charset="0"/>
                <a:ea typeface="標楷體" pitchFamily="65" charset="-120"/>
                <a:cs typeface="Times New Roman" pitchFamily="18" charset="0"/>
              </a:rPr>
              <a:t>。成</a:t>
            </a:r>
            <a:r>
              <a:rPr lang="zh-TW" altLang="zh-TW" sz="2000" dirty="0" smtClean="0">
                <a:latin typeface="Times New Roman" pitchFamily="18" charset="0"/>
                <a:ea typeface="標楷體" pitchFamily="65" charset="-120"/>
                <a:cs typeface="Times New Roman" pitchFamily="18" charset="0"/>
              </a:rPr>
              <a:t>為</a:t>
            </a:r>
            <a:r>
              <a:rPr lang="zh-TW" altLang="en-US" sz="2000" dirty="0" smtClean="0">
                <a:latin typeface="Times New Roman" pitchFamily="18" charset="0"/>
                <a:ea typeface="標楷體" pitchFamily="65" charset="-120"/>
                <a:cs typeface="Times New Roman" pitchFamily="18" charset="0"/>
              </a:rPr>
              <a:t>歐洲</a:t>
            </a:r>
            <a:r>
              <a:rPr lang="zh-TW" altLang="zh-TW" sz="2000" dirty="0" smtClean="0">
                <a:latin typeface="Times New Roman" pitchFamily="18" charset="0"/>
                <a:ea typeface="標楷體" pitchFamily="65" charset="-120"/>
                <a:cs typeface="Times New Roman" pitchFamily="18" charset="0"/>
              </a:rPr>
              <a:t>海港組織生態港口網絡一員</a:t>
            </a:r>
            <a:r>
              <a:rPr lang="zh-TW" altLang="en-US" sz="2000" dirty="0" smtClean="0">
                <a:latin typeface="Times New Roman" pitchFamily="18" charset="0"/>
                <a:ea typeface="標楷體" pitchFamily="65" charset="-120"/>
                <a:cs typeface="Times New Roman" pitchFamily="18" charset="0"/>
              </a:rPr>
              <a:t>後</a:t>
            </a:r>
            <a:r>
              <a:rPr lang="zh-TW" altLang="zh-TW" sz="2000" dirty="0" smtClean="0">
                <a:latin typeface="Times New Roman" pitchFamily="18" charset="0"/>
                <a:ea typeface="標楷體" pitchFamily="65" charset="-120"/>
                <a:cs typeface="Times New Roman" pitchFamily="18" charset="0"/>
              </a:rPr>
              <a:t>，可以與全世界</a:t>
            </a:r>
            <a:r>
              <a:rPr lang="en-US" altLang="zh-TW" sz="2000" dirty="0" smtClean="0">
                <a:latin typeface="Times New Roman" pitchFamily="18" charset="0"/>
                <a:ea typeface="標楷體" pitchFamily="65" charset="-120"/>
                <a:cs typeface="Times New Roman" pitchFamily="18" charset="0"/>
              </a:rPr>
              <a:t>70</a:t>
            </a:r>
            <a:r>
              <a:rPr lang="zh-TW" altLang="zh-TW" sz="2000" dirty="0" smtClean="0">
                <a:latin typeface="Times New Roman" pitchFamily="18" charset="0"/>
                <a:ea typeface="標楷體" pitchFamily="65" charset="-120"/>
                <a:cs typeface="Times New Roman" pitchFamily="18" charset="0"/>
              </a:rPr>
              <a:t>幾個生態港交流最新的綠港措施與最佳管理作為。</a:t>
            </a:r>
            <a:endParaRPr lang="zh-TW" altLang="en-US" sz="2000" dirty="0" smtClean="0">
              <a:latin typeface="Times New Roman" pitchFamily="18" charset="0"/>
              <a:ea typeface="標楷體" pitchFamily="65" charset="-120"/>
              <a:cs typeface="Times New Roman" pitchFamily="18" charset="0"/>
            </a:endParaRPr>
          </a:p>
        </p:txBody>
      </p:sp>
      <p:grpSp>
        <p:nvGrpSpPr>
          <p:cNvPr id="8" name="群組 7"/>
          <p:cNvGrpSpPr/>
          <p:nvPr/>
        </p:nvGrpSpPr>
        <p:grpSpPr>
          <a:xfrm>
            <a:off x="564754" y="1232377"/>
            <a:ext cx="5897455" cy="577910"/>
            <a:chOff x="421246" y="13929"/>
            <a:chExt cx="5897455" cy="1003680"/>
          </a:xfrm>
        </p:grpSpPr>
        <p:sp>
          <p:nvSpPr>
            <p:cNvPr id="9" name="圓角矩形 8"/>
            <p:cNvSpPr/>
            <p:nvPr/>
          </p:nvSpPr>
          <p:spPr>
            <a:xfrm>
              <a:off x="421246" y="13929"/>
              <a:ext cx="5897455" cy="10036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圓角矩形 6"/>
            <p:cNvSpPr/>
            <p:nvPr/>
          </p:nvSpPr>
          <p:spPr>
            <a:xfrm>
              <a:off x="470242" y="62925"/>
              <a:ext cx="5799463"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2910" tIns="0" rIns="222910" bIns="0" numCol="1" spcCol="1270" anchor="ctr" anchorCtr="0">
              <a:noAutofit/>
            </a:bodyPr>
            <a:lstStyle/>
            <a:p>
              <a:pPr lvl="0" algn="l" defTabSz="1511300">
                <a:lnSpc>
                  <a:spcPct val="90000"/>
                </a:lnSpc>
                <a:spcBef>
                  <a:spcPct val="0"/>
                </a:spcBef>
                <a:spcAft>
                  <a:spcPct val="35000"/>
                </a:spcAft>
              </a:pPr>
              <a:r>
                <a:rPr lang="zh-TW" altLang="zh-TW" sz="2400" kern="1200" dirty="0" smtClean="0">
                  <a:latin typeface="Times New Roman" pitchFamily="18" charset="0"/>
                  <a:ea typeface="標楷體" pitchFamily="65" charset="-120"/>
                  <a:cs typeface="Times New Roman" pitchFamily="18" charset="0"/>
                </a:rPr>
                <a:t>生態港</a:t>
              </a:r>
              <a:r>
                <a:rPr lang="en-US" altLang="zh-TW" sz="2400" kern="1200" dirty="0" smtClean="0">
                  <a:latin typeface="Times New Roman" pitchFamily="18" charset="0"/>
                  <a:ea typeface="標楷體" pitchFamily="65" charset="-120"/>
                  <a:cs typeface="Times New Roman" pitchFamily="18" charset="0"/>
                </a:rPr>
                <a:t>(</a:t>
              </a:r>
              <a:r>
                <a:rPr lang="en-US" altLang="zh-TW" sz="2400" kern="1200" dirty="0" err="1" smtClean="0">
                  <a:latin typeface="Times New Roman" pitchFamily="18" charset="0"/>
                  <a:ea typeface="標楷體" pitchFamily="65" charset="-120"/>
                  <a:cs typeface="Times New Roman" pitchFamily="18" charset="0"/>
                </a:rPr>
                <a:t>EcoPort</a:t>
              </a:r>
              <a:r>
                <a:rPr lang="en-US" altLang="zh-TW" sz="2400" kern="1200" dirty="0" smtClean="0">
                  <a:latin typeface="Times New Roman" pitchFamily="18" charset="0"/>
                  <a:ea typeface="標楷體" pitchFamily="65" charset="-120"/>
                  <a:cs typeface="Times New Roman" pitchFamily="18" charset="0"/>
                </a:rPr>
                <a:t>)</a:t>
              </a:r>
              <a:r>
                <a:rPr lang="zh-TW" altLang="zh-TW" sz="2400" kern="1200" dirty="0" smtClean="0">
                  <a:latin typeface="Times New Roman" pitchFamily="18" charset="0"/>
                  <a:ea typeface="標楷體" pitchFamily="65" charset="-120"/>
                  <a:cs typeface="Times New Roman" pitchFamily="18" charset="0"/>
                </a:rPr>
                <a:t>認證</a:t>
              </a:r>
              <a:endParaRPr lang="zh-TW" altLang="en-US" sz="2400" kern="1200" dirty="0">
                <a:latin typeface="Times New Roman" pitchFamily="18" charset="0"/>
                <a:ea typeface="標楷體" pitchFamily="65" charset="-120"/>
                <a:cs typeface="Times New Roman" pitchFamily="18" charset="0"/>
              </a:endParaRPr>
            </a:p>
          </p:txBody>
        </p:sp>
      </p:grpSp>
      <p:sp>
        <p:nvSpPr>
          <p:cNvPr id="13" name="矩形 12"/>
          <p:cNvSpPr/>
          <p:nvPr/>
        </p:nvSpPr>
        <p:spPr>
          <a:xfrm>
            <a:off x="638226" y="3140968"/>
            <a:ext cx="7822206" cy="461665"/>
          </a:xfrm>
          <a:prstGeom prst="rect">
            <a:avLst/>
          </a:prstGeom>
        </p:spPr>
        <p:txBody>
          <a:bodyPr wrap="none">
            <a:spAutoFit/>
          </a:bodyPr>
          <a:lstStyle/>
          <a:p>
            <a:r>
              <a:rPr lang="zh-TW" altLang="zh-TW" sz="2400" b="1" dirty="0" smtClean="0">
                <a:latin typeface="Times New Roman" pitchFamily="18" charset="0"/>
                <a:ea typeface="標楷體" pitchFamily="65" charset="-120"/>
                <a:cs typeface="Times New Roman" pitchFamily="18" charset="0"/>
              </a:rPr>
              <a:t>港口環境審查系統</a:t>
            </a:r>
            <a:r>
              <a:rPr lang="en-US" altLang="zh-TW" sz="2400" b="1" dirty="0" smtClean="0">
                <a:latin typeface="Times New Roman" pitchFamily="18" charset="0"/>
                <a:ea typeface="標楷體" pitchFamily="65" charset="-120"/>
                <a:cs typeface="Times New Roman" pitchFamily="18" charset="0"/>
              </a:rPr>
              <a:t>(Environmental Review System, PERS)</a:t>
            </a:r>
            <a:endParaRPr lang="zh-TW" altLang="en-US" sz="2400" b="1" dirty="0">
              <a:latin typeface="Times New Roman" pitchFamily="18" charset="0"/>
              <a:ea typeface="標楷體" pitchFamily="65" charset="-120"/>
              <a:cs typeface="Times New Roman" pitchFamily="18" charset="0"/>
            </a:endParaRPr>
          </a:p>
        </p:txBody>
      </p:sp>
      <p:sp>
        <p:nvSpPr>
          <p:cNvPr id="16" name="文字方塊 15"/>
          <p:cNvSpPr txBox="1"/>
          <p:nvPr/>
        </p:nvSpPr>
        <p:spPr>
          <a:xfrm>
            <a:off x="611560" y="4686235"/>
            <a:ext cx="2736304"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indent="-285750" algn="l">
              <a:buFont typeface="Arial" pitchFamily="34" charset="0"/>
              <a:buChar char="•"/>
            </a:pPr>
            <a:r>
              <a:rPr lang="zh-TW" altLang="en-US"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基隆</a:t>
            </a:r>
            <a:r>
              <a:rPr lang="zh-TW" altLang="en-US"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港已完成</a:t>
            </a:r>
            <a:r>
              <a:rPr lang="en-US" altLang="zh-TW"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SDM</a:t>
            </a:r>
            <a:r>
              <a:rPr lang="zh-TW" altLang="zh-TW"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認證</a:t>
            </a:r>
            <a:endParaRPr lang="en-US" altLang="zh-TW"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endParaRPr>
          </a:p>
          <a:p>
            <a:pPr marL="285750" indent="-285750" algn="l">
              <a:buFont typeface="Arial" pitchFamily="34" charset="0"/>
              <a:buChar char="•"/>
            </a:pPr>
            <a:r>
              <a:rPr lang="zh-TW" altLang="en-US"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臺</a:t>
            </a:r>
            <a:r>
              <a:rPr lang="zh-TW" altLang="en-US"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北港預計</a:t>
            </a:r>
            <a:r>
              <a:rPr lang="en-US" altLang="zh-TW"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104</a:t>
            </a:r>
            <a:r>
              <a:rPr lang="zh-TW" altLang="en-US"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年完成</a:t>
            </a:r>
            <a:endParaRPr lang="en-US" altLang="zh-TW"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endParaRPr>
          </a:p>
          <a:p>
            <a:pPr marL="285750" indent="-285750" algn="l">
              <a:buFont typeface="Arial" pitchFamily="34" charset="0"/>
              <a:buChar char="•"/>
            </a:pPr>
            <a:r>
              <a:rPr lang="zh-TW" altLang="en-US"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蘇澳港</a:t>
            </a:r>
            <a:r>
              <a:rPr lang="zh-TW" altLang="en-US"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預計</a:t>
            </a:r>
            <a:r>
              <a:rPr lang="en-US" altLang="zh-TW"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105</a:t>
            </a:r>
            <a:r>
              <a:rPr lang="zh-TW" altLang="en-US"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rPr>
              <a:t>年完成</a:t>
            </a:r>
            <a:endParaRPr lang="zh-TW" altLang="en-US"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標楷體" pitchFamily="65" charset="-120"/>
              <a:cs typeface="Times New Roman" pitchFamily="18" charset="0"/>
            </a:endParaRPr>
          </a:p>
        </p:txBody>
      </p:sp>
      <p:sp>
        <p:nvSpPr>
          <p:cNvPr id="12" name="文字方塊 11"/>
          <p:cNvSpPr txBox="1"/>
          <p:nvPr/>
        </p:nvSpPr>
        <p:spPr>
          <a:xfrm>
            <a:off x="3491880" y="4686235"/>
            <a:ext cx="2736304"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indent="-285750" algn="l">
              <a:buFont typeface="Arial" pitchFamily="34" charset="0"/>
              <a:buChar char="•"/>
            </a:pPr>
            <a:r>
              <a:rPr lang="zh-TW" altLang="en-US" b="1" spc="50" dirty="0">
                <a:ln w="11430"/>
                <a:solidFill>
                  <a:srgbClr val="00B050"/>
                </a:solidFill>
                <a:latin typeface="Times New Roman" pitchFamily="18" charset="0"/>
                <a:ea typeface="標楷體" pitchFamily="65" charset="-120"/>
                <a:cs typeface="Times New Roman" pitchFamily="18" charset="0"/>
              </a:rPr>
              <a:t>基隆</a:t>
            </a:r>
            <a:r>
              <a:rPr lang="zh-TW" altLang="en-US" b="1" spc="50" dirty="0" smtClean="0">
                <a:ln w="11430"/>
                <a:solidFill>
                  <a:srgbClr val="00B050"/>
                </a:solidFill>
                <a:latin typeface="Times New Roman" pitchFamily="18" charset="0"/>
                <a:ea typeface="標楷體" pitchFamily="65" charset="-120"/>
                <a:cs typeface="Times New Roman" pitchFamily="18" charset="0"/>
              </a:rPr>
              <a:t>港預計</a:t>
            </a:r>
            <a:r>
              <a:rPr lang="en-US" altLang="zh-TW" b="1" spc="50" dirty="0" smtClean="0">
                <a:ln w="11430"/>
                <a:solidFill>
                  <a:srgbClr val="00B050"/>
                </a:solidFill>
                <a:latin typeface="Times New Roman" pitchFamily="18" charset="0"/>
                <a:ea typeface="標楷體" pitchFamily="65" charset="-120"/>
                <a:cs typeface="Times New Roman" pitchFamily="18" charset="0"/>
              </a:rPr>
              <a:t>104</a:t>
            </a:r>
            <a:r>
              <a:rPr lang="zh-TW" altLang="en-US" b="1" spc="50" dirty="0" smtClean="0">
                <a:ln w="11430"/>
                <a:solidFill>
                  <a:srgbClr val="00B050"/>
                </a:solidFill>
                <a:latin typeface="Times New Roman" pitchFamily="18" charset="0"/>
                <a:ea typeface="標楷體" pitchFamily="65" charset="-120"/>
                <a:cs typeface="Times New Roman" pitchFamily="18" charset="0"/>
              </a:rPr>
              <a:t>年完成</a:t>
            </a:r>
            <a:endParaRPr lang="en-US" altLang="zh-TW" b="1" spc="50" dirty="0" smtClean="0">
              <a:ln w="11430"/>
              <a:solidFill>
                <a:srgbClr val="00B050"/>
              </a:solidFill>
              <a:latin typeface="Times New Roman" pitchFamily="18" charset="0"/>
              <a:ea typeface="標楷體" pitchFamily="65" charset="-120"/>
              <a:cs typeface="Times New Roman" pitchFamily="18" charset="0"/>
            </a:endParaRPr>
          </a:p>
          <a:p>
            <a:pPr marL="285750" indent="-285750" algn="l">
              <a:buFont typeface="Arial" pitchFamily="34" charset="0"/>
              <a:buChar char="•"/>
            </a:pPr>
            <a:r>
              <a:rPr lang="zh-TW" altLang="en-US" b="1" spc="50" dirty="0">
                <a:ln w="11430"/>
                <a:solidFill>
                  <a:srgbClr val="00B050"/>
                </a:solidFill>
                <a:latin typeface="Times New Roman" pitchFamily="18" charset="0"/>
                <a:ea typeface="標楷體" pitchFamily="65" charset="-120"/>
                <a:cs typeface="Times New Roman" pitchFamily="18" charset="0"/>
              </a:rPr>
              <a:t>臺</a:t>
            </a:r>
            <a:r>
              <a:rPr lang="zh-TW" altLang="en-US" b="1" spc="50" dirty="0" smtClean="0">
                <a:ln w="11430"/>
                <a:solidFill>
                  <a:srgbClr val="00B050"/>
                </a:solidFill>
                <a:latin typeface="Times New Roman" pitchFamily="18" charset="0"/>
                <a:ea typeface="標楷體" pitchFamily="65" charset="-120"/>
                <a:cs typeface="Times New Roman" pitchFamily="18" charset="0"/>
              </a:rPr>
              <a:t>北港預計</a:t>
            </a:r>
            <a:r>
              <a:rPr lang="en-US" altLang="zh-TW" b="1" spc="50" dirty="0" smtClean="0">
                <a:ln w="11430"/>
                <a:solidFill>
                  <a:srgbClr val="00B050"/>
                </a:solidFill>
                <a:latin typeface="Times New Roman" pitchFamily="18" charset="0"/>
                <a:ea typeface="標楷體" pitchFamily="65" charset="-120"/>
                <a:cs typeface="Times New Roman" pitchFamily="18" charset="0"/>
              </a:rPr>
              <a:t>105</a:t>
            </a:r>
            <a:r>
              <a:rPr lang="zh-TW" altLang="en-US" b="1" spc="50" dirty="0" smtClean="0">
                <a:ln w="11430"/>
                <a:solidFill>
                  <a:srgbClr val="00B050"/>
                </a:solidFill>
                <a:latin typeface="Times New Roman" pitchFamily="18" charset="0"/>
                <a:ea typeface="標楷體" pitchFamily="65" charset="-120"/>
                <a:cs typeface="Times New Roman" pitchFamily="18" charset="0"/>
              </a:rPr>
              <a:t>年完成</a:t>
            </a:r>
            <a:endParaRPr lang="en-US" altLang="zh-TW" b="1" spc="50" dirty="0" smtClean="0">
              <a:ln w="11430"/>
              <a:solidFill>
                <a:srgbClr val="00B050"/>
              </a:solidFill>
              <a:latin typeface="Times New Roman" pitchFamily="18" charset="0"/>
              <a:ea typeface="標楷體" pitchFamily="65" charset="-120"/>
              <a:cs typeface="Times New Roman" pitchFamily="18" charset="0"/>
            </a:endParaRPr>
          </a:p>
        </p:txBody>
      </p:sp>
      <p:sp>
        <p:nvSpPr>
          <p:cNvPr id="15" name="投影片編號版面配置區 3"/>
          <p:cNvSpPr>
            <a:spLocks noGrp="1"/>
          </p:cNvSpPr>
          <p:nvPr>
            <p:ph type="sldNum" sz="quarter" idx="12"/>
          </p:nvPr>
        </p:nvSpPr>
        <p:spPr>
          <a:xfrm>
            <a:off x="6553200" y="6356350"/>
            <a:ext cx="2133600" cy="365125"/>
          </a:xfrm>
        </p:spPr>
        <p:txBody>
          <a:bodyPr/>
          <a:lstStyle/>
          <a:p>
            <a:pPr>
              <a:defRPr/>
            </a:pPr>
            <a:r>
              <a:rPr lang="en-US" altLang="zh-TW" smtClean="0"/>
              <a:t>p.</a:t>
            </a:r>
            <a:fld id="{F0AD08F9-D8D7-419D-AE6E-F4F6A603C51C}" type="slidenum">
              <a:rPr lang="en-US" altLang="zh-TW" smtClean="0"/>
              <a:pPr>
                <a:defRPr/>
              </a:pPr>
              <a:t>26</a:t>
            </a:fld>
            <a:endParaRPr lang="en-US" altLang="zh-TW"/>
          </a:p>
        </p:txBody>
      </p:sp>
      <p:sp>
        <p:nvSpPr>
          <p:cNvPr id="3" name="矩形 2"/>
          <p:cNvSpPr/>
          <p:nvPr/>
        </p:nvSpPr>
        <p:spPr>
          <a:xfrm>
            <a:off x="611560" y="5478323"/>
            <a:ext cx="7920880" cy="830997"/>
          </a:xfrm>
          <a:prstGeom prst="rect">
            <a:avLst/>
          </a:prstGeom>
        </p:spPr>
        <p:txBody>
          <a:bodyPr wrap="square">
            <a:spAutoFit/>
          </a:bodyPr>
          <a:lstStyle/>
          <a:p>
            <a:pPr marL="342900" indent="-342900" algn="l" defTabSz="457200" eaLnBrk="0" hangingPunct="0">
              <a:spcBef>
                <a:spcPct val="20000"/>
              </a:spcBef>
              <a:buFont typeface="Arial" pitchFamily="34" charset="0"/>
              <a:buChar char="•"/>
            </a:pPr>
            <a:r>
              <a:rPr lang="zh-TW" altLang="en-US" sz="2400" b="1" dirty="0">
                <a:solidFill>
                  <a:schemeClr val="tx1"/>
                </a:solidFill>
                <a:latin typeface="Times New Roman" pitchFamily="18" charset="0"/>
                <a:ea typeface="標楷體" pitchFamily="65" charset="-120"/>
              </a:rPr>
              <a:t>本分公司透過申請生態港</a:t>
            </a:r>
            <a:r>
              <a:rPr lang="zh-TW" altLang="en-US" sz="2400" b="1" dirty="0" smtClean="0">
                <a:solidFill>
                  <a:schemeClr val="tx1"/>
                </a:solidFill>
                <a:latin typeface="Times New Roman" pitchFamily="18" charset="0"/>
                <a:ea typeface="標楷體" pitchFamily="65" charset="-120"/>
              </a:rPr>
              <a:t>認證，期望成為</a:t>
            </a:r>
            <a:r>
              <a:rPr lang="zh-TW" altLang="en-US" sz="2400" b="1" dirty="0">
                <a:solidFill>
                  <a:schemeClr val="tx1"/>
                </a:solidFill>
                <a:latin typeface="Times New Roman" pitchFamily="18" charset="0"/>
                <a:ea typeface="標楷體" pitchFamily="65" charset="-120"/>
              </a:rPr>
              <a:t>國際生態港</a:t>
            </a:r>
            <a:r>
              <a:rPr lang="zh-TW" altLang="en-US" sz="2400" b="1" dirty="0" smtClean="0">
                <a:solidFill>
                  <a:schemeClr val="tx1"/>
                </a:solidFill>
                <a:latin typeface="Times New Roman" pitchFamily="18" charset="0"/>
                <a:ea typeface="標楷體" pitchFamily="65" charset="-120"/>
              </a:rPr>
              <a:t>，以打造</a:t>
            </a:r>
            <a:r>
              <a:rPr lang="zh-TW" altLang="en-US" sz="2400" b="1" dirty="0">
                <a:solidFill>
                  <a:schemeClr val="tx1"/>
                </a:solidFill>
                <a:latin typeface="Times New Roman" pitchFamily="18" charset="0"/>
                <a:ea typeface="標楷體" pitchFamily="65" charset="-120"/>
              </a:rPr>
              <a:t>更美好良善的港市家園。</a:t>
            </a:r>
          </a:p>
        </p:txBody>
      </p:sp>
    </p:spTree>
    <p:extLst>
      <p:ext uri="{BB962C8B-B14F-4D97-AF65-F5344CB8AC3E}">
        <p14:creationId xmlns:p14="http://schemas.microsoft.com/office/powerpoint/2010/main" val="3365353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總結</a:t>
            </a:r>
            <a:endParaRPr lang="zh-TW" altLang="en-US" dirty="0"/>
          </a:p>
        </p:txBody>
      </p:sp>
      <p:sp>
        <p:nvSpPr>
          <p:cNvPr id="3" name="內容版面配置區 2"/>
          <p:cNvSpPr>
            <a:spLocks noGrp="1"/>
          </p:cNvSpPr>
          <p:nvPr>
            <p:ph idx="1"/>
          </p:nvPr>
        </p:nvSpPr>
        <p:spPr>
          <a:xfrm>
            <a:off x="457200" y="1600200"/>
            <a:ext cx="8435280" cy="4525963"/>
          </a:xfrm>
        </p:spPr>
        <p:txBody>
          <a:bodyPr/>
          <a:lstStyle/>
          <a:p>
            <a:r>
              <a:rPr lang="zh-TW" altLang="en-US" sz="2800" dirty="0" smtClean="0"/>
              <a:t>本分公司</a:t>
            </a:r>
            <a:r>
              <a:rPr lang="zh-TW" altLang="en-US" sz="2800" dirty="0"/>
              <a:t>深切體認，身為港口管理單位，應於追求公司營運成長同時，兼顧環境永續發展之企業社會責任重要性，因此制定環境政策並承諾持續推動以下事項</a:t>
            </a:r>
            <a:r>
              <a:rPr lang="zh-TW" altLang="en-US" sz="2800" dirty="0" smtClean="0"/>
              <a:t>：</a:t>
            </a:r>
            <a:endParaRPr lang="en-US" altLang="zh-TW" sz="2800" dirty="0" smtClean="0"/>
          </a:p>
          <a:p>
            <a:endParaRPr lang="en-US" altLang="zh-TW" sz="1200" dirty="0"/>
          </a:p>
          <a:p>
            <a:pPr indent="12700">
              <a:buFont typeface="Wingdings" pitchFamily="2" charset="2"/>
              <a:buChar char="Ø"/>
            </a:pPr>
            <a:r>
              <a:rPr lang="zh-TW" altLang="en-US" sz="2400" dirty="0"/>
              <a:t>定期檢視港口</a:t>
            </a:r>
            <a:r>
              <a:rPr lang="zh-TW" altLang="en-US" sz="2400" dirty="0" smtClean="0"/>
              <a:t>營運，確實掌握各項營運活動產生之污染。</a:t>
            </a:r>
            <a:endParaRPr lang="en-US" altLang="zh-TW" sz="2400" dirty="0" smtClean="0"/>
          </a:p>
          <a:p>
            <a:pPr indent="12700">
              <a:buFont typeface="Wingdings" pitchFamily="2" charset="2"/>
              <a:buChar char="Ø"/>
            </a:pPr>
            <a:r>
              <a:rPr lang="zh-TW" altLang="en-US" sz="2400" dirty="0"/>
              <a:t>訂定環境改善目標，持續改善港口營運造成之環境</a:t>
            </a:r>
            <a:r>
              <a:rPr lang="zh-TW" altLang="en-US" sz="2400" dirty="0" smtClean="0"/>
              <a:t>衝擊。</a:t>
            </a:r>
            <a:endParaRPr lang="en-US" altLang="zh-TW" sz="2400" dirty="0" smtClean="0"/>
          </a:p>
          <a:p>
            <a:pPr indent="12700">
              <a:buFont typeface="Wingdings" pitchFamily="2" charset="2"/>
              <a:buChar char="Ø"/>
            </a:pPr>
            <a:r>
              <a:rPr lang="zh-TW" altLang="en-US" sz="2400" dirty="0" smtClean="0"/>
              <a:t>遵行環保法規要求，負起環保責任並以污染預防為目標。</a:t>
            </a:r>
            <a:endParaRPr lang="en-US" altLang="zh-TW" sz="2400" dirty="0" smtClean="0"/>
          </a:p>
          <a:p>
            <a:pPr indent="12700">
              <a:buFont typeface="Wingdings" pitchFamily="2" charset="2"/>
              <a:buChar char="Ø"/>
            </a:pPr>
            <a:r>
              <a:rPr lang="zh-TW" altLang="en-US" sz="2400" dirty="0"/>
              <a:t>提升員工環保意識，</a:t>
            </a:r>
            <a:r>
              <a:rPr lang="zh-TW" altLang="en-US" sz="2400" dirty="0" smtClean="0"/>
              <a:t>實行環境教育以徹底執行環境政策。</a:t>
            </a:r>
            <a:endParaRPr lang="zh-TW" altLang="en-US" sz="2200"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27</a:t>
            </a:fld>
            <a:endParaRPr lang="en-US" altLang="zh-TW"/>
          </a:p>
        </p:txBody>
      </p:sp>
    </p:spTree>
    <p:extLst>
      <p:ext uri="{BB962C8B-B14F-4D97-AF65-F5344CB8AC3E}">
        <p14:creationId xmlns:p14="http://schemas.microsoft.com/office/powerpoint/2010/main" val="85330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0" name="Picture 1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88640"/>
            <a:ext cx="2260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p:cNvSpPr>
          <p:nvPr/>
        </p:nvSpPr>
        <p:spPr bwMode="auto">
          <a:xfrm>
            <a:off x="539750" y="2996952"/>
            <a:ext cx="820871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Times New Roman" pitchFamily="18"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Times New Roman" pitchFamily="18"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Times New Roman" pitchFamily="18"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Times New Roman" pitchFamily="18"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imes New Roman" pitchFamily="18" charset="0"/>
                <a:ea typeface="標楷體" pitchFamily="65" charset="-120"/>
              </a:defRPr>
            </a:lvl9pPr>
          </a:lstStyle>
          <a:p>
            <a:pPr eaLnBrk="1" hangingPunct="1">
              <a:buFontTx/>
              <a:buNone/>
            </a:pPr>
            <a:r>
              <a:rPr kumimoji="0" lang="zh-TW" altLang="en-US" sz="4800" b="1" dirty="0" smtClean="0">
                <a:latin typeface="標楷體" pitchFamily="65" charset="-120"/>
              </a:rPr>
              <a:t>謝謝聆聽</a:t>
            </a:r>
            <a:endParaRPr kumimoji="0" lang="en-US" altLang="zh-TW" sz="4800" b="1" dirty="0" smtClean="0">
              <a:latin typeface="標楷體" pitchFamily="65" charset="-120"/>
            </a:endParaRPr>
          </a:p>
        </p:txBody>
      </p:sp>
      <p:sp>
        <p:nvSpPr>
          <p:cNvPr id="6" name="投影片編號版面配置區 3"/>
          <p:cNvSpPr>
            <a:spLocks noGrp="1"/>
          </p:cNvSpPr>
          <p:nvPr>
            <p:ph type="sldNum" sz="quarter" idx="12"/>
          </p:nvPr>
        </p:nvSpPr>
        <p:spPr>
          <a:xfrm>
            <a:off x="6553200" y="6356350"/>
            <a:ext cx="2133600" cy="365125"/>
          </a:xfrm>
        </p:spPr>
        <p:txBody>
          <a:bodyPr/>
          <a:lstStyle/>
          <a:p>
            <a:pPr>
              <a:defRPr/>
            </a:pPr>
            <a:r>
              <a:rPr lang="en-US" altLang="zh-TW" smtClean="0"/>
              <a:t>p.</a:t>
            </a:r>
            <a:fld id="{F0AD08F9-D8D7-419D-AE6E-F4F6A603C51C}" type="slidenum">
              <a:rPr lang="en-US" altLang="zh-TW" smtClean="0"/>
              <a:pPr>
                <a:defRPr/>
              </a:pPr>
              <a:t>28</a:t>
            </a:fld>
            <a:endParaRPr lang="en-US" altLang="zh-TW"/>
          </a:p>
        </p:txBody>
      </p:sp>
    </p:spTree>
    <p:extLst>
      <p:ext uri="{BB962C8B-B14F-4D97-AF65-F5344CB8AC3E}">
        <p14:creationId xmlns:p14="http://schemas.microsoft.com/office/powerpoint/2010/main" val="2138232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2996952"/>
            <a:ext cx="8229600" cy="892696"/>
          </a:xfrm>
        </p:spPr>
        <p:txBody>
          <a:bodyPr/>
          <a:lstStyle/>
          <a:p>
            <a:pPr marL="0" indent="0" algn="ctr">
              <a:buNone/>
            </a:pPr>
            <a:r>
              <a:rPr lang="zh-TW" altLang="en-US" sz="4800" b="1" dirty="0" smtClean="0"/>
              <a:t>基隆港務分公司簡介</a:t>
            </a:r>
            <a:endParaRPr lang="zh-TW" altLang="en-US" sz="4800" b="1" dirty="0"/>
          </a:p>
        </p:txBody>
      </p:sp>
      <p:sp>
        <p:nvSpPr>
          <p:cNvPr id="4" name="投影片編號版面配置區 3"/>
          <p:cNvSpPr>
            <a:spLocks noGrp="1"/>
          </p:cNvSpPr>
          <p:nvPr>
            <p:ph type="sldNum" sz="quarter" idx="12"/>
          </p:nvPr>
        </p:nvSpPr>
        <p:spPr/>
        <p:txBody>
          <a:bodyPr/>
          <a:lstStyle/>
          <a:p>
            <a:pPr>
              <a:defRPr/>
            </a:pPr>
            <a:r>
              <a:rPr lang="en-US" altLang="zh-TW" dirty="0" smtClean="0"/>
              <a:t>p.</a:t>
            </a:r>
            <a:fld id="{F0AD08F9-D8D7-419D-AE6E-F4F6A603C51C}" type="slidenum">
              <a:rPr lang="en-US" altLang="zh-TW" smtClean="0"/>
              <a:pPr>
                <a:defRPr/>
              </a:pPr>
              <a:t>3</a:t>
            </a:fld>
            <a:endParaRPr lang="en-US" altLang="zh-TW" dirty="0"/>
          </a:p>
        </p:txBody>
      </p:sp>
    </p:spTree>
    <p:extLst>
      <p:ext uri="{BB962C8B-B14F-4D97-AF65-F5344CB8AC3E}">
        <p14:creationId xmlns:p14="http://schemas.microsoft.com/office/powerpoint/2010/main" val="1486992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kyin\Desktop\基隆港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3" y="7436"/>
            <a:ext cx="9109075" cy="2742017"/>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827584" y="2780928"/>
            <a:ext cx="7467600" cy="808037"/>
          </a:xfrm>
        </p:spPr>
        <p:txBody>
          <a:bodyPr/>
          <a:lstStyle/>
          <a:p>
            <a:r>
              <a:rPr lang="zh-TW" altLang="en-US" dirty="0" smtClean="0">
                <a:latin typeface="標楷體" pitchFamily="65" charset="-120"/>
                <a:ea typeface="標楷體" pitchFamily="65" charset="-120"/>
              </a:rPr>
              <a:t>基隆港</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3573015"/>
            <a:ext cx="8229600" cy="2952329"/>
          </a:xfrm>
        </p:spPr>
        <p:txBody>
          <a:bodyPr>
            <a:normAutofit/>
          </a:bodyPr>
          <a:lstStyle/>
          <a:p>
            <a:pPr algn="just"/>
            <a:r>
              <a:rPr lang="zh-TW" altLang="zh-TW" sz="2500" dirty="0">
                <a:cs typeface="Times New Roman" pitchFamily="18" charset="0"/>
              </a:rPr>
              <a:t>基隆</a:t>
            </a:r>
            <a:r>
              <a:rPr lang="zh-TW" altLang="zh-TW" sz="2500" dirty="0" smtClean="0">
                <a:cs typeface="Times New Roman" pitchFamily="18" charset="0"/>
              </a:rPr>
              <a:t>港</a:t>
            </a:r>
            <a:r>
              <a:rPr lang="zh-TW" altLang="en-US" sz="2500" dirty="0" smtClean="0">
                <a:cs typeface="Times New Roman" pitchFamily="18" charset="0"/>
              </a:rPr>
              <a:t>位於臺灣東北角，</a:t>
            </a:r>
            <a:r>
              <a:rPr lang="zh-TW" altLang="zh-TW" sz="2500" dirty="0" smtClean="0">
                <a:cs typeface="Times New Roman" pitchFamily="18" charset="0"/>
              </a:rPr>
              <a:t>港埠</a:t>
            </a:r>
            <a:r>
              <a:rPr lang="zh-TW" altLang="zh-TW" sz="2500" dirty="0">
                <a:cs typeface="Times New Roman" pitchFamily="18" charset="0"/>
              </a:rPr>
              <a:t>形勢天成，為不可多得之天然良港。從西元</a:t>
            </a:r>
            <a:r>
              <a:rPr lang="en-US" altLang="zh-TW" sz="2500" dirty="0">
                <a:cs typeface="Times New Roman" pitchFamily="18" charset="0"/>
              </a:rPr>
              <a:t>1886</a:t>
            </a:r>
            <a:r>
              <a:rPr lang="zh-TW" altLang="zh-TW" sz="2500" dirty="0">
                <a:cs typeface="Times New Roman" pitchFamily="18" charset="0"/>
              </a:rPr>
              <a:t>年建港至今，現為臺灣高價值貨物吞吐最主要之</a:t>
            </a:r>
            <a:r>
              <a:rPr lang="zh-TW" altLang="zh-TW" sz="2500" dirty="0" smtClean="0">
                <a:cs typeface="Times New Roman" pitchFamily="18" charset="0"/>
              </a:rPr>
              <a:t>門戶</a:t>
            </a:r>
            <a:r>
              <a:rPr lang="zh-TW" altLang="en-US" sz="2500" dirty="0" smtClean="0">
                <a:cs typeface="Times New Roman" pitchFamily="18" charset="0"/>
              </a:rPr>
              <a:t>，為臺灣北部首要的海運樞紐，</a:t>
            </a:r>
            <a:r>
              <a:rPr lang="zh-TW" altLang="zh-TW" sz="2500" dirty="0" smtClean="0">
                <a:cs typeface="Times New Roman" pitchFamily="18" charset="0"/>
              </a:rPr>
              <a:t>港</a:t>
            </a:r>
            <a:r>
              <a:rPr lang="zh-TW" altLang="en-US" sz="2500" dirty="0" smtClean="0">
                <a:cs typeface="Times New Roman" pitchFamily="18" charset="0"/>
              </a:rPr>
              <a:t>區範圍總</a:t>
            </a:r>
            <a:r>
              <a:rPr lang="zh-TW" altLang="zh-TW" sz="2500" dirty="0" smtClean="0">
                <a:cs typeface="Times New Roman" pitchFamily="18" charset="0"/>
              </a:rPr>
              <a:t>面積</a:t>
            </a:r>
            <a:r>
              <a:rPr lang="zh-TW" altLang="zh-TW" sz="2500" dirty="0">
                <a:cs typeface="Times New Roman" pitchFamily="18" charset="0"/>
              </a:rPr>
              <a:t>達</a:t>
            </a:r>
            <a:r>
              <a:rPr lang="en-US" altLang="zh-TW" sz="2500" dirty="0">
                <a:cs typeface="Times New Roman" pitchFamily="18" charset="0"/>
              </a:rPr>
              <a:t>572</a:t>
            </a:r>
            <a:r>
              <a:rPr lang="zh-TW" altLang="zh-TW" sz="2500" dirty="0">
                <a:cs typeface="Times New Roman" pitchFamily="18" charset="0"/>
              </a:rPr>
              <a:t>公頃</a:t>
            </a:r>
            <a:r>
              <a:rPr lang="zh-TW" altLang="zh-TW" sz="2500" dirty="0" smtClean="0">
                <a:cs typeface="Times New Roman" pitchFamily="18" charset="0"/>
              </a:rPr>
              <a:t>，</a:t>
            </a:r>
            <a:r>
              <a:rPr lang="zh-TW" altLang="en-US" sz="2500" dirty="0" smtClean="0">
                <a:cs typeface="Times New Roman" pitchFamily="18" charset="0"/>
              </a:rPr>
              <a:t>僅具一出入海航道。</a:t>
            </a:r>
            <a:endParaRPr lang="en-US" altLang="zh-TW" sz="2500" dirty="0" smtClean="0">
              <a:cs typeface="Times New Roman" pitchFamily="18" charset="0"/>
            </a:endParaRPr>
          </a:p>
          <a:p>
            <a:pPr algn="just"/>
            <a:endParaRPr lang="en-US" altLang="zh-TW" sz="2500" dirty="0" smtClean="0">
              <a:cs typeface="Times New Roman" pitchFamily="18" charset="0"/>
            </a:endParaRPr>
          </a:p>
          <a:p>
            <a:pPr algn="just"/>
            <a:r>
              <a:rPr lang="zh-TW" altLang="zh-TW" sz="2500" dirty="0" smtClean="0">
                <a:cs typeface="Times New Roman" pitchFamily="18" charset="0"/>
              </a:rPr>
              <a:t>目前</a:t>
            </a:r>
            <a:r>
              <a:rPr lang="zh-TW" altLang="zh-TW" sz="2500" dirty="0">
                <a:cs typeface="Times New Roman" pitchFamily="18" charset="0"/>
              </a:rPr>
              <a:t>基隆港區東西岸共有</a:t>
            </a:r>
            <a:r>
              <a:rPr lang="en-US" altLang="zh-TW" sz="2500" dirty="0">
                <a:cs typeface="Times New Roman" pitchFamily="18" charset="0"/>
              </a:rPr>
              <a:t>56</a:t>
            </a:r>
            <a:r>
              <a:rPr lang="zh-TW" altLang="zh-TW" sz="2500" dirty="0">
                <a:cs typeface="Times New Roman" pitchFamily="18" charset="0"/>
              </a:rPr>
              <a:t>座碼頭</a:t>
            </a:r>
            <a:r>
              <a:rPr lang="zh-TW" altLang="zh-TW" sz="2500" dirty="0" smtClean="0">
                <a:cs typeface="Times New Roman" pitchFamily="18" charset="0"/>
              </a:rPr>
              <a:t>，提供</a:t>
            </a:r>
            <a:r>
              <a:rPr lang="en-US" altLang="zh-TW" sz="2500" dirty="0">
                <a:cs typeface="Times New Roman" pitchFamily="18" charset="0"/>
              </a:rPr>
              <a:t>6</a:t>
            </a:r>
            <a:r>
              <a:rPr lang="zh-TW" altLang="zh-TW" sz="2500" dirty="0">
                <a:cs typeface="Times New Roman" pitchFamily="18" charset="0"/>
              </a:rPr>
              <a:t>萬噸散雜貨輪，</a:t>
            </a:r>
            <a:r>
              <a:rPr lang="en-US" altLang="zh-TW" sz="2500" dirty="0">
                <a:cs typeface="Times New Roman" pitchFamily="18" charset="0"/>
              </a:rPr>
              <a:t>14</a:t>
            </a:r>
            <a:r>
              <a:rPr lang="zh-TW" altLang="zh-TW" sz="2500" dirty="0">
                <a:cs typeface="Times New Roman" pitchFamily="18" charset="0"/>
              </a:rPr>
              <a:t>萬噸級豪華郵輪及近</a:t>
            </a:r>
            <a:r>
              <a:rPr lang="en-US" altLang="zh-TW" sz="2500" dirty="0">
                <a:cs typeface="Times New Roman" pitchFamily="18" charset="0"/>
              </a:rPr>
              <a:t>10,000TEU</a:t>
            </a:r>
            <a:r>
              <a:rPr lang="zh-TW" altLang="zh-TW" sz="2500" dirty="0">
                <a:cs typeface="Times New Roman" pitchFamily="18" charset="0"/>
              </a:rPr>
              <a:t>貨櫃船靠泊</a:t>
            </a:r>
            <a:r>
              <a:rPr lang="zh-TW" altLang="zh-TW" sz="2500" dirty="0" smtClean="0">
                <a:cs typeface="Times New Roman" pitchFamily="18" charset="0"/>
              </a:rPr>
              <a:t>。</a:t>
            </a:r>
            <a:endParaRPr lang="zh-TW" altLang="en-US" sz="2500" dirty="0">
              <a:cs typeface="Times New Roman" pitchFamily="18" charset="0"/>
            </a:endParaRPr>
          </a:p>
        </p:txBody>
      </p:sp>
      <p:sp>
        <p:nvSpPr>
          <p:cNvPr id="5" name="投影片編號版面配置區 3"/>
          <p:cNvSpPr>
            <a:spLocks noGrp="1"/>
          </p:cNvSpPr>
          <p:nvPr>
            <p:ph type="sldNum" sz="quarter" idx="12"/>
          </p:nvPr>
        </p:nvSpPr>
        <p:spPr>
          <a:xfrm>
            <a:off x="6553200" y="6356350"/>
            <a:ext cx="2133600" cy="365125"/>
          </a:xfrm>
        </p:spPr>
        <p:txBody>
          <a:bodyPr/>
          <a:lstStyle/>
          <a:p>
            <a:pPr>
              <a:defRPr/>
            </a:pPr>
            <a:r>
              <a:rPr lang="en-US" altLang="zh-TW" dirty="0" smtClean="0"/>
              <a:t>p.</a:t>
            </a:r>
            <a:fld id="{F0AD08F9-D8D7-419D-AE6E-F4F6A603C51C}" type="slidenum">
              <a:rPr lang="en-US" altLang="zh-TW" smtClean="0"/>
              <a:pPr>
                <a:defRPr/>
              </a:pPr>
              <a:t>4</a:t>
            </a:fld>
            <a:endParaRPr lang="en-US" altLang="zh-TW" dirty="0"/>
          </a:p>
        </p:txBody>
      </p:sp>
    </p:spTree>
    <p:extLst>
      <p:ext uri="{BB962C8B-B14F-4D97-AF65-F5344CB8AC3E}">
        <p14:creationId xmlns:p14="http://schemas.microsoft.com/office/powerpoint/2010/main" val="90526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501008"/>
            <a:ext cx="8229600" cy="2952328"/>
          </a:xfrm>
        </p:spPr>
        <p:txBody>
          <a:bodyPr>
            <a:normAutofit/>
          </a:bodyPr>
          <a:lstStyle/>
          <a:p>
            <a:pPr algn="just"/>
            <a:r>
              <a:rPr lang="zh-TW" altLang="en-US" sz="2500" dirty="0">
                <a:latin typeface="Times New Roman" pitchFamily="18" charset="0"/>
                <a:ea typeface="標楷體" pitchFamily="65" charset="-120"/>
                <a:cs typeface="Times New Roman" pitchFamily="18" charset="0"/>
              </a:rPr>
              <a:t>臺北港位於臺灣北端淡水河出海口南岸</a:t>
            </a:r>
            <a:r>
              <a:rPr lang="zh-TW" altLang="en-US" sz="2500" dirty="0" smtClean="0">
                <a:latin typeface="Times New Roman" pitchFamily="18" charset="0"/>
                <a:ea typeface="標楷體" pitchFamily="65" charset="-120"/>
                <a:cs typeface="Times New Roman" pitchFamily="18" charset="0"/>
              </a:rPr>
              <a:t>，為</a:t>
            </a:r>
            <a:r>
              <a:rPr lang="zh-TW" altLang="en-US" sz="2500" dirty="0">
                <a:latin typeface="Times New Roman" pitchFamily="18" charset="0"/>
                <a:ea typeface="標楷體" pitchFamily="65" charset="-120"/>
                <a:cs typeface="Times New Roman" pitchFamily="18" charset="0"/>
              </a:rPr>
              <a:t>北部地區風力、海流、波浪、潮差等海氣象環境較為和緩之海域，且海床平緩、水深適中，為闢建大型港灣之合適</a:t>
            </a:r>
            <a:r>
              <a:rPr lang="zh-TW" altLang="en-US" sz="2500" dirty="0" smtClean="0">
                <a:latin typeface="Times New Roman" pitchFamily="18" charset="0"/>
                <a:ea typeface="標楷體" pitchFamily="65" charset="-120"/>
                <a:cs typeface="Times New Roman" pitchFamily="18" charset="0"/>
              </a:rPr>
              <a:t>地點。</a:t>
            </a:r>
            <a:endParaRPr lang="en-US" altLang="zh-TW" sz="2500" dirty="0" smtClean="0">
              <a:latin typeface="Times New Roman" pitchFamily="18" charset="0"/>
              <a:ea typeface="標楷體" pitchFamily="65" charset="-120"/>
              <a:cs typeface="Times New Roman" pitchFamily="18" charset="0"/>
            </a:endParaRPr>
          </a:p>
          <a:p>
            <a:pPr algn="just"/>
            <a:endParaRPr lang="en-US" altLang="zh-TW" sz="2500" dirty="0" smtClean="0">
              <a:latin typeface="Times New Roman" pitchFamily="18" charset="0"/>
              <a:ea typeface="標楷體" pitchFamily="65" charset="-120"/>
              <a:cs typeface="Times New Roman" pitchFamily="18" charset="0"/>
            </a:endParaRPr>
          </a:p>
          <a:p>
            <a:pPr algn="just"/>
            <a:r>
              <a:rPr lang="zh-TW" altLang="en-US" sz="2500" dirty="0" smtClean="0">
                <a:latin typeface="Times New Roman" pitchFamily="18" charset="0"/>
                <a:ea typeface="標楷體" pitchFamily="65" charset="-120"/>
                <a:cs typeface="Times New Roman" pitchFamily="18" charset="0"/>
              </a:rPr>
              <a:t>臺北港涵蓋</a:t>
            </a:r>
            <a:r>
              <a:rPr lang="zh-TW" altLang="en-US" sz="2500" dirty="0">
                <a:latin typeface="Times New Roman" pitchFamily="18" charset="0"/>
                <a:ea typeface="標楷體" pitchFamily="65" charset="-120"/>
                <a:cs typeface="Times New Roman" pitchFamily="18" charset="0"/>
              </a:rPr>
              <a:t>之總面積為</a:t>
            </a:r>
            <a:r>
              <a:rPr lang="en-US" altLang="zh-TW" sz="2500" dirty="0">
                <a:latin typeface="Times New Roman" pitchFamily="18" charset="0"/>
                <a:ea typeface="標楷體" pitchFamily="65" charset="-120"/>
                <a:cs typeface="Times New Roman" pitchFamily="18" charset="0"/>
              </a:rPr>
              <a:t>3,102</a:t>
            </a:r>
            <a:r>
              <a:rPr lang="zh-TW" altLang="en-US" sz="2500" dirty="0">
                <a:latin typeface="Times New Roman" pitchFamily="18" charset="0"/>
                <a:ea typeface="標楷體" pitchFamily="65" charset="-120"/>
                <a:cs typeface="Times New Roman" pitchFamily="18" charset="0"/>
              </a:rPr>
              <a:t>公頃</a:t>
            </a:r>
            <a:r>
              <a:rPr lang="zh-TW" altLang="en-US" sz="2500" dirty="0" smtClean="0">
                <a:latin typeface="Times New Roman" pitchFamily="18" charset="0"/>
                <a:ea typeface="標楷體" pitchFamily="65" charset="-120"/>
                <a:cs typeface="Times New Roman" pitchFamily="18" charset="0"/>
              </a:rPr>
              <a:t>，現有</a:t>
            </a:r>
            <a:r>
              <a:rPr lang="en-US" altLang="zh-TW" sz="2500" dirty="0" smtClean="0">
                <a:latin typeface="Times New Roman" pitchFamily="18" charset="0"/>
                <a:ea typeface="標楷體" pitchFamily="65" charset="-120"/>
                <a:cs typeface="Times New Roman" pitchFamily="18" charset="0"/>
              </a:rPr>
              <a:t>26</a:t>
            </a:r>
            <a:r>
              <a:rPr lang="zh-TW" altLang="en-US" sz="2500" dirty="0" smtClean="0">
                <a:latin typeface="Times New Roman" pitchFamily="18" charset="0"/>
                <a:ea typeface="標楷體" pitchFamily="65" charset="-120"/>
                <a:cs typeface="Times New Roman" pitchFamily="18" charset="0"/>
              </a:rPr>
              <a:t>座碼頭，港</a:t>
            </a:r>
            <a:r>
              <a:rPr lang="zh-TW" altLang="en-US" sz="2500" dirty="0">
                <a:latin typeface="Times New Roman" pitchFamily="18" charset="0"/>
                <a:ea typeface="標楷體" pitchFamily="65" charset="-120"/>
                <a:cs typeface="Times New Roman" pitchFamily="18" charset="0"/>
              </a:rPr>
              <a:t>區用地全以填海造地方式</a:t>
            </a:r>
            <a:r>
              <a:rPr lang="zh-TW" altLang="en-US" sz="2500" dirty="0" smtClean="0">
                <a:latin typeface="Times New Roman" pitchFamily="18" charset="0"/>
                <a:ea typeface="標楷體" pitchFamily="65" charset="-120"/>
                <a:cs typeface="Times New Roman" pitchFamily="18" charset="0"/>
              </a:rPr>
              <a:t>取得。</a:t>
            </a:r>
            <a:endParaRPr lang="en-US" altLang="zh-TW" sz="2500" dirty="0">
              <a:latin typeface="Times New Roman" pitchFamily="18" charset="0"/>
              <a:ea typeface="標楷體" pitchFamily="65" charset="-120"/>
              <a:cs typeface="Times New Roman" pitchFamily="18" charset="0"/>
            </a:endParaRPr>
          </a:p>
        </p:txBody>
      </p:sp>
      <p:pic>
        <p:nvPicPr>
          <p:cNvPr id="5122" name="Picture 2" descr="C:\Users\skyin\Desktop\臺北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3" y="20116"/>
            <a:ext cx="9108504" cy="2741845"/>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755576" y="2780928"/>
            <a:ext cx="7467600" cy="808037"/>
          </a:xfrm>
        </p:spPr>
        <p:txBody>
          <a:bodyPr/>
          <a:lstStyle/>
          <a:p>
            <a:r>
              <a:rPr lang="zh-TW" altLang="en-US" dirty="0">
                <a:latin typeface="標楷體" pitchFamily="65" charset="-120"/>
                <a:ea typeface="標楷體" pitchFamily="65" charset="-120"/>
              </a:rPr>
              <a:t>臺</a:t>
            </a:r>
            <a:r>
              <a:rPr lang="zh-TW" altLang="en-US" dirty="0" smtClean="0">
                <a:latin typeface="標楷體" pitchFamily="65" charset="-120"/>
                <a:ea typeface="標楷體" pitchFamily="65" charset="-120"/>
              </a:rPr>
              <a:t>北港</a:t>
            </a:r>
            <a:endParaRPr lang="zh-TW" altLang="en-US" dirty="0">
              <a:latin typeface="標楷體" pitchFamily="65" charset="-120"/>
              <a:ea typeface="標楷體" pitchFamily="65" charset="-120"/>
            </a:endParaRPr>
          </a:p>
        </p:txBody>
      </p:sp>
      <p:sp>
        <p:nvSpPr>
          <p:cNvPr id="5" name="投影片編號版面配置區 3"/>
          <p:cNvSpPr>
            <a:spLocks noGrp="1"/>
          </p:cNvSpPr>
          <p:nvPr>
            <p:ph type="sldNum" sz="quarter" idx="12"/>
          </p:nvPr>
        </p:nvSpPr>
        <p:spPr>
          <a:xfrm>
            <a:off x="6553200" y="6356350"/>
            <a:ext cx="2133600" cy="365125"/>
          </a:xfrm>
        </p:spPr>
        <p:txBody>
          <a:bodyPr/>
          <a:lstStyle/>
          <a:p>
            <a:pPr>
              <a:defRPr/>
            </a:pPr>
            <a:r>
              <a:rPr lang="en-US" altLang="zh-TW" dirty="0" smtClean="0"/>
              <a:t>p.</a:t>
            </a:r>
            <a:fld id="{F0AD08F9-D8D7-419D-AE6E-F4F6A603C51C}" type="slidenum">
              <a:rPr lang="en-US" altLang="zh-TW" smtClean="0"/>
              <a:pPr>
                <a:defRPr/>
              </a:pPr>
              <a:t>5</a:t>
            </a:fld>
            <a:endParaRPr lang="en-US" altLang="zh-TW" dirty="0"/>
          </a:p>
        </p:txBody>
      </p:sp>
    </p:spTree>
    <p:extLst>
      <p:ext uri="{BB962C8B-B14F-4D97-AF65-F5344CB8AC3E}">
        <p14:creationId xmlns:p14="http://schemas.microsoft.com/office/powerpoint/2010/main" val="271734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kyin\Desktop\蘇澳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32254" cy="274899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755576" y="2780928"/>
            <a:ext cx="7467600" cy="808037"/>
          </a:xfrm>
        </p:spPr>
        <p:txBody>
          <a:bodyPr/>
          <a:lstStyle/>
          <a:p>
            <a:r>
              <a:rPr lang="zh-TW" altLang="en-US" dirty="0" smtClean="0">
                <a:latin typeface="標楷體" pitchFamily="65" charset="-120"/>
                <a:ea typeface="標楷體" pitchFamily="65" charset="-120"/>
              </a:rPr>
              <a:t>蘇澳港</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3429000"/>
            <a:ext cx="8229600" cy="2952329"/>
          </a:xfrm>
        </p:spPr>
        <p:txBody>
          <a:bodyPr>
            <a:normAutofit/>
          </a:bodyPr>
          <a:lstStyle/>
          <a:p>
            <a:pPr algn="just"/>
            <a:r>
              <a:rPr lang="zh-TW" altLang="en-US" sz="2500" dirty="0">
                <a:latin typeface="Times New Roman" pitchFamily="18" charset="0"/>
                <a:ea typeface="標楷體" pitchFamily="65" charset="-120"/>
                <a:cs typeface="Times New Roman" pitchFamily="18" charset="0"/>
              </a:rPr>
              <a:t>蘇澳港位於台灣東北部，雄踞在蘭陽平原的蘇澳灣內，是一個地理形勢十分優良的</a:t>
            </a:r>
            <a:r>
              <a:rPr lang="zh-TW" altLang="en-US" sz="2500" dirty="0" smtClean="0">
                <a:latin typeface="Times New Roman" pitchFamily="18" charset="0"/>
                <a:ea typeface="標楷體" pitchFamily="65" charset="-120"/>
                <a:cs typeface="Times New Roman" pitchFamily="18" charset="0"/>
              </a:rPr>
              <a:t>海港</a:t>
            </a:r>
            <a:r>
              <a:rPr lang="zh-TW" altLang="en-US" sz="2500" dirty="0">
                <a:latin typeface="Times New Roman" pitchFamily="18" charset="0"/>
                <a:ea typeface="標楷體" pitchFamily="65" charset="-120"/>
                <a:cs typeface="Times New Roman" pitchFamily="18" charset="0"/>
              </a:rPr>
              <a:t>，交通四通八達</a:t>
            </a:r>
            <a:r>
              <a:rPr lang="zh-TW" altLang="en-US" sz="2500" dirty="0" smtClean="0">
                <a:latin typeface="Times New Roman" pitchFamily="18" charset="0"/>
                <a:ea typeface="標楷體" pitchFamily="65" charset="-120"/>
                <a:cs typeface="Times New Roman" pitchFamily="18" charset="0"/>
              </a:rPr>
              <a:t>，使</a:t>
            </a:r>
            <a:r>
              <a:rPr lang="zh-TW" altLang="en-US" sz="2500" dirty="0">
                <a:latin typeface="Times New Roman" pitchFamily="18" charset="0"/>
                <a:ea typeface="標楷體" pitchFamily="65" charset="-120"/>
                <a:cs typeface="Times New Roman" pitchFamily="18" charset="0"/>
              </a:rPr>
              <a:t>貨物運輸更順暢，提供航商貨主更便捷的服務，因此蘇澳港是基隆港的最佳輔助港，更帶動蘭陽地區的經濟繁榮</a:t>
            </a:r>
            <a:r>
              <a:rPr lang="zh-TW" altLang="en-US" sz="2500" dirty="0" smtClean="0">
                <a:latin typeface="Times New Roman" pitchFamily="18" charset="0"/>
                <a:ea typeface="標楷體" pitchFamily="65" charset="-120"/>
                <a:cs typeface="Times New Roman" pitchFamily="18" charset="0"/>
              </a:rPr>
              <a:t>。</a:t>
            </a:r>
            <a:endParaRPr lang="en-US" altLang="zh-TW" sz="2500" dirty="0" smtClean="0">
              <a:latin typeface="Times New Roman" pitchFamily="18" charset="0"/>
              <a:ea typeface="標楷體" pitchFamily="65" charset="-120"/>
              <a:cs typeface="Times New Roman" pitchFamily="18" charset="0"/>
            </a:endParaRPr>
          </a:p>
          <a:p>
            <a:pPr algn="just"/>
            <a:r>
              <a:rPr lang="zh-TW" altLang="en-US" sz="2500" dirty="0">
                <a:latin typeface="Times New Roman" pitchFamily="18" charset="0"/>
                <a:ea typeface="標楷體" pitchFamily="65" charset="-120"/>
                <a:cs typeface="Times New Roman" pitchFamily="18" charset="0"/>
              </a:rPr>
              <a:t>目前蘇澳港擁有</a:t>
            </a:r>
            <a:r>
              <a:rPr lang="en-US" altLang="zh-TW" sz="2500" dirty="0">
                <a:latin typeface="Times New Roman" pitchFamily="18" charset="0"/>
                <a:ea typeface="標楷體" pitchFamily="65" charset="-120"/>
                <a:cs typeface="Times New Roman" pitchFamily="18" charset="0"/>
              </a:rPr>
              <a:t>13</a:t>
            </a:r>
            <a:r>
              <a:rPr lang="zh-TW" altLang="en-US" sz="2500" dirty="0">
                <a:latin typeface="Times New Roman" pitchFamily="18" charset="0"/>
                <a:ea typeface="標楷體" pitchFamily="65" charset="-120"/>
                <a:cs typeface="Times New Roman" pitchFamily="18" charset="0"/>
              </a:rPr>
              <a:t>座碼頭，共長</a:t>
            </a:r>
            <a:r>
              <a:rPr lang="en-US" altLang="zh-TW" sz="2500" dirty="0" smtClean="0">
                <a:latin typeface="Times New Roman" pitchFamily="18" charset="0"/>
                <a:ea typeface="標楷體" pitchFamily="65" charset="-120"/>
                <a:cs typeface="Times New Roman" pitchFamily="18" charset="0"/>
              </a:rPr>
              <a:t>2,610</a:t>
            </a:r>
            <a:r>
              <a:rPr lang="zh-TW" altLang="en-US" sz="2500" dirty="0">
                <a:latin typeface="Times New Roman" pitchFamily="18" charset="0"/>
                <a:ea typeface="標楷體" pitchFamily="65" charset="-120"/>
                <a:cs typeface="Times New Roman" pitchFamily="18" charset="0"/>
              </a:rPr>
              <a:t>公尺，包括港勤船碼頭</a:t>
            </a:r>
            <a:r>
              <a:rPr lang="en-US" altLang="zh-TW" sz="2500" dirty="0">
                <a:latin typeface="Times New Roman" pitchFamily="18" charset="0"/>
                <a:ea typeface="標楷體" pitchFamily="65" charset="-120"/>
                <a:cs typeface="Times New Roman" pitchFamily="18" charset="0"/>
              </a:rPr>
              <a:t>1</a:t>
            </a:r>
            <a:r>
              <a:rPr lang="zh-TW" altLang="en-US" sz="2500" dirty="0">
                <a:latin typeface="Times New Roman" pitchFamily="18" charset="0"/>
                <a:ea typeface="標楷體" pitchFamily="65" charset="-120"/>
                <a:cs typeface="Times New Roman" pitchFamily="18" charset="0"/>
              </a:rPr>
              <a:t>座和營運碼頭</a:t>
            </a:r>
            <a:r>
              <a:rPr lang="en-US" altLang="zh-TW" sz="2500" dirty="0">
                <a:latin typeface="Times New Roman" pitchFamily="18" charset="0"/>
                <a:ea typeface="標楷體" pitchFamily="65" charset="-120"/>
                <a:cs typeface="Times New Roman" pitchFamily="18" charset="0"/>
              </a:rPr>
              <a:t>12</a:t>
            </a:r>
            <a:r>
              <a:rPr lang="zh-TW" altLang="en-US" sz="2500" dirty="0">
                <a:latin typeface="Times New Roman" pitchFamily="18" charset="0"/>
                <a:ea typeface="標楷體" pitchFamily="65" charset="-120"/>
                <a:cs typeface="Times New Roman" pitchFamily="18" charset="0"/>
              </a:rPr>
              <a:t>座，可泊靠巴拿馬極限型船舶。</a:t>
            </a:r>
          </a:p>
        </p:txBody>
      </p:sp>
      <p:sp>
        <p:nvSpPr>
          <p:cNvPr id="5" name="投影片編號版面配置區 3"/>
          <p:cNvSpPr>
            <a:spLocks noGrp="1"/>
          </p:cNvSpPr>
          <p:nvPr>
            <p:ph type="sldNum" sz="quarter" idx="12"/>
          </p:nvPr>
        </p:nvSpPr>
        <p:spPr>
          <a:xfrm>
            <a:off x="6553200" y="6356350"/>
            <a:ext cx="2133600" cy="365125"/>
          </a:xfrm>
        </p:spPr>
        <p:txBody>
          <a:bodyPr/>
          <a:lstStyle/>
          <a:p>
            <a:pPr>
              <a:defRPr/>
            </a:pPr>
            <a:r>
              <a:rPr lang="en-US" altLang="zh-TW" dirty="0" smtClean="0"/>
              <a:t>p.</a:t>
            </a:r>
            <a:fld id="{F0AD08F9-D8D7-419D-AE6E-F4F6A603C51C}" type="slidenum">
              <a:rPr lang="en-US" altLang="zh-TW" smtClean="0"/>
              <a:pPr>
                <a:defRPr/>
              </a:pPr>
              <a:t>6</a:t>
            </a:fld>
            <a:endParaRPr lang="en-US" altLang="zh-TW" dirty="0"/>
          </a:p>
        </p:txBody>
      </p:sp>
    </p:spTree>
    <p:extLst>
      <p:ext uri="{BB962C8B-B14F-4D97-AF65-F5344CB8AC3E}">
        <p14:creationId xmlns:p14="http://schemas.microsoft.com/office/powerpoint/2010/main" val="298317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2780928"/>
            <a:ext cx="8229600" cy="1584176"/>
          </a:xfrm>
        </p:spPr>
        <p:txBody>
          <a:bodyPr/>
          <a:lstStyle/>
          <a:p>
            <a:pPr marL="0" indent="0" algn="ctr">
              <a:buNone/>
            </a:pPr>
            <a:r>
              <a:rPr lang="zh-TW" altLang="en-US" sz="4800" b="1" dirty="0"/>
              <a:t>基隆分公司三港口環境特性及監測</a:t>
            </a:r>
            <a:r>
              <a:rPr lang="zh-TW" altLang="en-US" sz="4800" b="1" dirty="0" smtClean="0"/>
              <a:t>結果</a:t>
            </a:r>
            <a:endParaRPr lang="zh-TW" altLang="en-US" sz="4800" b="1"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7</a:t>
            </a:fld>
            <a:endParaRPr lang="en-US" altLang="zh-TW"/>
          </a:p>
        </p:txBody>
      </p:sp>
    </p:spTree>
    <p:extLst>
      <p:ext uri="{BB962C8B-B14F-4D97-AF65-F5344CB8AC3E}">
        <p14:creationId xmlns:p14="http://schemas.microsoft.com/office/powerpoint/2010/main" val="220061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基隆港</a:t>
            </a:r>
            <a:endParaRPr lang="zh-TW" altLang="en-US" dirty="0"/>
          </a:p>
        </p:txBody>
      </p:sp>
      <p:sp>
        <p:nvSpPr>
          <p:cNvPr id="3" name="內容版面配置區 2"/>
          <p:cNvSpPr>
            <a:spLocks noGrp="1"/>
          </p:cNvSpPr>
          <p:nvPr>
            <p:ph idx="1"/>
          </p:nvPr>
        </p:nvSpPr>
        <p:spPr/>
        <p:txBody>
          <a:bodyPr/>
          <a:lstStyle/>
          <a:p>
            <a:r>
              <a:rPr lang="zh-TW" altLang="en-US" sz="2500" dirty="0" smtClean="0"/>
              <a:t>基隆港現有碼頭分別為</a:t>
            </a:r>
            <a:r>
              <a:rPr lang="en-US" altLang="zh-TW" sz="2500" dirty="0" smtClean="0"/>
              <a:t>15</a:t>
            </a:r>
            <a:r>
              <a:rPr lang="zh-TW" altLang="en-US" sz="2500" dirty="0" smtClean="0"/>
              <a:t>座貨櫃碼頭、</a:t>
            </a:r>
            <a:r>
              <a:rPr lang="en-US" altLang="zh-TW" sz="2500" dirty="0" smtClean="0"/>
              <a:t>23</a:t>
            </a:r>
            <a:r>
              <a:rPr lang="zh-TW" altLang="en-US" sz="2500" dirty="0" smtClean="0"/>
              <a:t>座散雜貨碼頭、</a:t>
            </a:r>
            <a:r>
              <a:rPr lang="en-US" altLang="zh-TW" sz="2500" dirty="0" smtClean="0"/>
              <a:t>2</a:t>
            </a:r>
            <a:r>
              <a:rPr lang="zh-TW" altLang="en-US" sz="2500" dirty="0" smtClean="0"/>
              <a:t>座客運碼頭及</a:t>
            </a:r>
            <a:r>
              <a:rPr lang="en-US" altLang="zh-TW" sz="2500" dirty="0" smtClean="0"/>
              <a:t>16</a:t>
            </a:r>
            <a:r>
              <a:rPr lang="zh-TW" altLang="en-US" sz="2500" dirty="0" smtClean="0"/>
              <a:t>座其他碼頭。運輸貨物以貨櫃為主，散貨其次，以及汽車、遊艇、鋼鐵、水泥、煤、油品等貨物型態。</a:t>
            </a:r>
            <a:endParaRPr lang="en-US" altLang="zh-TW" sz="2500" dirty="0" smtClean="0"/>
          </a:p>
          <a:p>
            <a:r>
              <a:rPr lang="zh-TW" altLang="en-US" sz="2500" dirty="0"/>
              <a:t>基隆港發展</a:t>
            </a:r>
            <a:r>
              <a:rPr lang="zh-TW" altLang="en-US" sz="2500" dirty="0" smtClean="0"/>
              <a:t>定位為以近洋航線為主之貨櫃港、兩岸客貨船及國際遊艇靠泊港、亞太地區物流配銷中心。港內商業活動包含造船及維修、遊艇碼頭及休閒娛樂、儲存及包裝。</a:t>
            </a:r>
            <a:endParaRPr lang="en-US" altLang="zh-TW" sz="2500" dirty="0" smtClean="0"/>
          </a:p>
          <a:p>
            <a:r>
              <a:rPr lang="zh-TW" altLang="en-US" sz="2500" dirty="0" smtClean="0"/>
              <a:t>因基隆港緊鄰市中心，港區裝卸等作業活動對附近居民影響較大，爰針對易造成污染之地區，設置環境監測點位。</a:t>
            </a:r>
            <a:endParaRPr lang="zh-TW" altLang="en-US" sz="2500"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8</a:t>
            </a:fld>
            <a:endParaRPr lang="en-US" altLang="zh-TW"/>
          </a:p>
        </p:txBody>
      </p:sp>
    </p:spTree>
    <p:extLst>
      <p:ext uri="{BB962C8B-B14F-4D97-AF65-F5344CB8AC3E}">
        <p14:creationId xmlns:p14="http://schemas.microsoft.com/office/powerpoint/2010/main" val="52717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基隆港監測類別及點位</a:t>
            </a:r>
            <a:endParaRPr lang="zh-TW" altLang="en-US" dirty="0"/>
          </a:p>
        </p:txBody>
      </p:sp>
      <p:sp>
        <p:nvSpPr>
          <p:cNvPr id="4" name="投影片編號版面配置區 3"/>
          <p:cNvSpPr>
            <a:spLocks noGrp="1"/>
          </p:cNvSpPr>
          <p:nvPr>
            <p:ph type="sldNum" sz="quarter" idx="12"/>
          </p:nvPr>
        </p:nvSpPr>
        <p:spPr/>
        <p:txBody>
          <a:bodyPr/>
          <a:lstStyle/>
          <a:p>
            <a:pPr>
              <a:defRPr/>
            </a:pPr>
            <a:r>
              <a:rPr lang="en-US" altLang="zh-TW" smtClean="0"/>
              <a:t>p.</a:t>
            </a:r>
            <a:fld id="{F0AD08F9-D8D7-419D-AE6E-F4F6A603C51C}" type="slidenum">
              <a:rPr lang="en-US" altLang="zh-TW" smtClean="0"/>
              <a:pPr>
                <a:defRPr/>
              </a:pPr>
              <a:t>9</a:t>
            </a:fld>
            <a:endParaRPr lang="en-US" altLang="zh-TW"/>
          </a:p>
        </p:txBody>
      </p:sp>
      <p:sp>
        <p:nvSpPr>
          <p:cNvPr id="5" name="內容版面配置區 2"/>
          <p:cNvSpPr txBox="1">
            <a:spLocks/>
          </p:cNvSpPr>
          <p:nvPr/>
        </p:nvSpPr>
        <p:spPr bwMode="auto">
          <a:xfrm>
            <a:off x="5796136" y="1340768"/>
            <a:ext cx="288032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Times New Roman" pitchFamily="18" charset="0"/>
                <a:ea typeface="標楷體" pitchFamily="65" charset="-120"/>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Times New Roman" pitchFamily="18" charset="0"/>
                <a:ea typeface="標楷體" pitchFamily="65" charset="-12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Times New Roman" pitchFamily="18" charset="0"/>
                <a:ea typeface="標楷體" pitchFamily="65" charset="-12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Times New Roman" pitchFamily="18" charset="0"/>
                <a:ea typeface="標楷體" pitchFamily="65" charset="-12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lgn="just"/>
            <a:r>
              <a:rPr lang="zh-TW" altLang="zh-TW" sz="2200" dirty="0" smtClean="0">
                <a:cs typeface="Times New Roman" pitchFamily="18" charset="0"/>
              </a:rPr>
              <a:t>為有效控管港區環境品質現狀，避免港區作業噪音超過法定標準，影響市民居住環境，</a:t>
            </a:r>
            <a:r>
              <a:rPr lang="zh-TW" altLang="en-US" sz="2200" dirty="0" smtClean="0">
                <a:cs typeface="Times New Roman" pitchFamily="18" charset="0"/>
              </a:rPr>
              <a:t>基隆港區</a:t>
            </a:r>
            <a:r>
              <a:rPr lang="zh-TW" altLang="zh-TW" sz="2200" dirty="0" smtClean="0">
                <a:cs typeface="Times New Roman" pitchFamily="18" charset="0"/>
              </a:rPr>
              <a:t>針對噪音及空氣品質（如懸浮微粒）進行</a:t>
            </a:r>
            <a:r>
              <a:rPr lang="en-US" altLang="zh-TW" sz="2200" dirty="0" smtClean="0">
                <a:cs typeface="Times New Roman" pitchFamily="18" charset="0"/>
              </a:rPr>
              <a:t>24</a:t>
            </a:r>
            <a:r>
              <a:rPr lang="zh-TW" altLang="zh-TW" sz="2200" dirty="0" smtClean="0">
                <a:cs typeface="Times New Roman" pitchFamily="18" charset="0"/>
              </a:rPr>
              <a:t>小時全自動監測</a:t>
            </a:r>
            <a:r>
              <a:rPr lang="zh-TW" altLang="en-US" sz="2200" dirty="0" smtClean="0">
                <a:cs typeface="Times New Roman" pitchFamily="18" charset="0"/>
              </a:rPr>
              <a:t>。</a:t>
            </a:r>
            <a:endParaRPr lang="en-US" altLang="zh-TW" sz="2200" dirty="0" smtClean="0">
              <a:cs typeface="Times New Roman" pitchFamily="18" charset="0"/>
            </a:endParaRPr>
          </a:p>
          <a:p>
            <a:pPr marL="177800" indent="-177800" algn="just"/>
            <a:r>
              <a:rPr lang="zh-TW" altLang="en-US" sz="2200" dirty="0" smtClean="0">
                <a:cs typeface="Times New Roman" pitchFamily="18" charset="0"/>
              </a:rPr>
              <a:t>基隆</a:t>
            </a:r>
            <a:r>
              <a:rPr lang="zh-TW" altLang="zh-TW" sz="2200" dirty="0" smtClean="0">
                <a:cs typeface="Times New Roman" pitchFamily="18" charset="0"/>
              </a:rPr>
              <a:t>港區設置</a:t>
            </a:r>
            <a:r>
              <a:rPr lang="en-US" altLang="zh-TW" sz="2200" dirty="0" smtClean="0">
                <a:cs typeface="Times New Roman" pitchFamily="18" charset="0"/>
              </a:rPr>
              <a:t>6</a:t>
            </a:r>
            <a:r>
              <a:rPr lang="zh-TW" altLang="zh-TW" sz="2200" dirty="0" smtClean="0">
                <a:cs typeface="Times New Roman" pitchFamily="18" charset="0"/>
              </a:rPr>
              <a:t>處噪音監測站及</a:t>
            </a:r>
            <a:r>
              <a:rPr lang="en-US" altLang="zh-TW" sz="2200" dirty="0" smtClean="0">
                <a:cs typeface="Times New Roman" pitchFamily="18" charset="0"/>
              </a:rPr>
              <a:t>3</a:t>
            </a:r>
            <a:r>
              <a:rPr lang="zh-TW" altLang="zh-TW" sz="2200" dirty="0" smtClean="0">
                <a:cs typeface="Times New Roman" pitchFamily="18" charset="0"/>
              </a:rPr>
              <a:t>處空氣品質監測站，作為港區</a:t>
            </a:r>
            <a:r>
              <a:rPr lang="zh-TW" altLang="en-US" sz="2200" dirty="0" smtClean="0">
                <a:cs typeface="Times New Roman" pitchFamily="18" charset="0"/>
              </a:rPr>
              <a:t>巡</a:t>
            </a:r>
            <a:r>
              <a:rPr lang="zh-TW" altLang="zh-TW" sz="2200" dirty="0" smtClean="0">
                <a:cs typeface="Times New Roman" pitchFamily="18" charset="0"/>
              </a:rPr>
              <a:t>查</a:t>
            </a:r>
            <a:r>
              <a:rPr lang="zh-TW" altLang="en-US" sz="2200" dirty="0" smtClean="0">
                <a:cs typeface="Times New Roman" pitchFamily="18" charset="0"/>
              </a:rPr>
              <a:t>環境改善</a:t>
            </a:r>
            <a:r>
              <a:rPr lang="zh-TW" altLang="zh-TW" sz="2200" dirty="0" smtClean="0">
                <a:cs typeface="Times New Roman" pitchFamily="18" charset="0"/>
              </a:rPr>
              <a:t>之依據，以</a:t>
            </a:r>
            <a:r>
              <a:rPr lang="zh-TW" altLang="en-US" sz="2200" dirty="0" smtClean="0">
                <a:cs typeface="Times New Roman" pitchFamily="18" charset="0"/>
              </a:rPr>
              <a:t>確保</a:t>
            </a:r>
            <a:r>
              <a:rPr lang="zh-TW" altLang="zh-TW" sz="2200" dirty="0" smtClean="0">
                <a:cs typeface="Times New Roman" pitchFamily="18" charset="0"/>
              </a:rPr>
              <a:t>居民生活品質。</a:t>
            </a:r>
            <a:endParaRPr lang="en-US" altLang="zh-TW" sz="2200" dirty="0" smtClean="0">
              <a:cs typeface="Times New Roman" pitchFamily="18" charset="0"/>
            </a:endParaRPr>
          </a:p>
          <a:p>
            <a:pPr marL="177800" indent="-177800" algn="just"/>
            <a:endParaRPr lang="en-US" altLang="zh-TW" sz="2200" dirty="0" smtClean="0">
              <a:cs typeface="Times New Roman" pitchFamily="18" charset="0"/>
            </a:endParaRPr>
          </a:p>
        </p:txBody>
      </p:sp>
      <p:pic>
        <p:nvPicPr>
          <p:cNvPr id="30" name="圖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8" y="1908923"/>
            <a:ext cx="5796136" cy="3464293"/>
          </a:xfrm>
          <a:prstGeom prst="rect">
            <a:avLst/>
          </a:prstGeom>
        </p:spPr>
      </p:pic>
      <p:sp>
        <p:nvSpPr>
          <p:cNvPr id="6" name="文字方塊 5"/>
          <p:cNvSpPr txBox="1"/>
          <p:nvPr/>
        </p:nvSpPr>
        <p:spPr>
          <a:xfrm>
            <a:off x="971600" y="5373216"/>
            <a:ext cx="2476960" cy="400110"/>
          </a:xfrm>
          <a:prstGeom prst="rect">
            <a:avLst/>
          </a:prstGeom>
          <a:noFill/>
        </p:spPr>
        <p:txBody>
          <a:bodyPr wrap="none" rtlCol="0">
            <a:spAutoFit/>
          </a:bodyPr>
          <a:lstStyle/>
          <a:p>
            <a:r>
              <a:rPr lang="zh-TW" altLang="en-US" sz="1000" dirty="0" smtClean="0">
                <a:solidFill>
                  <a:schemeClr val="tx1"/>
                </a:solidFill>
                <a:latin typeface="Times New Roman" pitchFamily="18" charset="0"/>
                <a:ea typeface="標楷體" pitchFamily="65" charset="-120"/>
                <a:cs typeface="Times New Roman" pitchFamily="18" charset="0"/>
              </a:rPr>
              <a:t>註</a:t>
            </a:r>
            <a:r>
              <a:rPr lang="en-US" altLang="zh-TW" sz="1000" baseline="30000" dirty="0" smtClean="0">
                <a:solidFill>
                  <a:schemeClr val="tx1"/>
                </a:solidFill>
                <a:latin typeface="Times New Roman" pitchFamily="18" charset="0"/>
                <a:ea typeface="標楷體" pitchFamily="65" charset="-120"/>
                <a:cs typeface="Times New Roman" pitchFamily="18" charset="0"/>
              </a:rPr>
              <a:t>1</a:t>
            </a:r>
            <a:r>
              <a:rPr lang="zh-TW" altLang="en-US" sz="1000" dirty="0" smtClean="0">
                <a:solidFill>
                  <a:schemeClr val="tx1"/>
                </a:solidFill>
                <a:latin typeface="Times New Roman" pitchFamily="18" charset="0"/>
                <a:ea typeface="標楷體" pitchFamily="65" charset="-120"/>
                <a:cs typeface="Times New Roman" pitchFamily="18" charset="0"/>
              </a:rPr>
              <a:t>：監測時間</a:t>
            </a:r>
            <a:r>
              <a:rPr lang="en-US" altLang="zh-TW" sz="1000" dirty="0" smtClean="0">
                <a:solidFill>
                  <a:schemeClr val="tx1"/>
                </a:solidFill>
                <a:latin typeface="Times New Roman" pitchFamily="18" charset="0"/>
                <a:ea typeface="標楷體" pitchFamily="65" charset="-120"/>
                <a:cs typeface="Times New Roman" pitchFamily="18" charset="0"/>
              </a:rPr>
              <a:t>102</a:t>
            </a:r>
            <a:r>
              <a:rPr lang="zh-TW" altLang="en-US" sz="1000" dirty="0" smtClean="0">
                <a:solidFill>
                  <a:schemeClr val="tx1"/>
                </a:solidFill>
                <a:latin typeface="Times New Roman" pitchFamily="18" charset="0"/>
                <a:ea typeface="標楷體" pitchFamily="65" charset="-120"/>
                <a:cs typeface="Times New Roman" pitchFamily="18" charset="0"/>
              </a:rPr>
              <a:t>年第</a:t>
            </a:r>
            <a:r>
              <a:rPr lang="en-US" altLang="zh-TW" sz="1000" dirty="0" smtClean="0">
                <a:solidFill>
                  <a:schemeClr val="tx1"/>
                </a:solidFill>
                <a:latin typeface="Times New Roman" pitchFamily="18" charset="0"/>
                <a:ea typeface="標楷體" pitchFamily="65" charset="-120"/>
                <a:cs typeface="Times New Roman" pitchFamily="18" charset="0"/>
              </a:rPr>
              <a:t>3</a:t>
            </a:r>
            <a:r>
              <a:rPr lang="zh-TW" altLang="en-US" sz="1000" dirty="0" smtClean="0">
                <a:solidFill>
                  <a:schemeClr val="tx1"/>
                </a:solidFill>
                <a:latin typeface="Times New Roman" pitchFamily="18" charset="0"/>
                <a:ea typeface="標楷體" pitchFamily="65" charset="-120"/>
                <a:cs typeface="Times New Roman" pitchFamily="18" charset="0"/>
              </a:rPr>
              <a:t>季</a:t>
            </a:r>
            <a:r>
              <a:rPr lang="en-US" altLang="zh-TW" sz="1000" dirty="0" smtClean="0">
                <a:solidFill>
                  <a:schemeClr val="tx1"/>
                </a:solidFill>
                <a:latin typeface="Times New Roman" pitchFamily="18" charset="0"/>
                <a:ea typeface="標楷體" pitchFamily="65" charset="-120"/>
                <a:cs typeface="Times New Roman" pitchFamily="18" charset="0"/>
              </a:rPr>
              <a:t>~103</a:t>
            </a:r>
            <a:r>
              <a:rPr lang="zh-TW" altLang="en-US" sz="1000" dirty="0" smtClean="0">
                <a:solidFill>
                  <a:schemeClr val="tx1"/>
                </a:solidFill>
                <a:latin typeface="Times New Roman" pitchFamily="18" charset="0"/>
                <a:ea typeface="標楷體" pitchFamily="65" charset="-120"/>
                <a:cs typeface="Times New Roman" pitchFamily="18" charset="0"/>
              </a:rPr>
              <a:t>年第</a:t>
            </a:r>
            <a:r>
              <a:rPr lang="en-US" altLang="zh-TW" sz="1000" dirty="0" smtClean="0">
                <a:solidFill>
                  <a:schemeClr val="tx1"/>
                </a:solidFill>
                <a:latin typeface="Times New Roman" pitchFamily="18" charset="0"/>
                <a:ea typeface="標楷體" pitchFamily="65" charset="-120"/>
                <a:cs typeface="Times New Roman" pitchFamily="18" charset="0"/>
              </a:rPr>
              <a:t>1</a:t>
            </a:r>
            <a:r>
              <a:rPr lang="zh-TW" altLang="en-US" sz="1000" dirty="0" smtClean="0">
                <a:solidFill>
                  <a:schemeClr val="tx1"/>
                </a:solidFill>
                <a:latin typeface="Times New Roman" pitchFamily="18" charset="0"/>
                <a:ea typeface="標楷體" pitchFamily="65" charset="-120"/>
                <a:cs typeface="Times New Roman" pitchFamily="18" charset="0"/>
              </a:rPr>
              <a:t>季。</a:t>
            </a:r>
            <a:endParaRPr lang="en-US" altLang="zh-TW" sz="1000" dirty="0" smtClean="0">
              <a:solidFill>
                <a:schemeClr val="tx1"/>
              </a:solidFill>
              <a:latin typeface="Times New Roman" pitchFamily="18" charset="0"/>
              <a:ea typeface="標楷體" pitchFamily="65" charset="-120"/>
              <a:cs typeface="Times New Roman" pitchFamily="18" charset="0"/>
            </a:endParaRPr>
          </a:p>
          <a:p>
            <a:r>
              <a:rPr lang="zh-TW" altLang="en-US" sz="1000" dirty="0">
                <a:solidFill>
                  <a:schemeClr val="tx1"/>
                </a:solidFill>
                <a:latin typeface="Times New Roman" pitchFamily="18" charset="0"/>
                <a:ea typeface="標楷體" pitchFamily="65" charset="-120"/>
                <a:cs typeface="Times New Roman" pitchFamily="18" charset="0"/>
              </a:rPr>
              <a:t>註</a:t>
            </a:r>
            <a:r>
              <a:rPr lang="en-US" altLang="zh-TW" sz="1000" baseline="30000" dirty="0">
                <a:solidFill>
                  <a:schemeClr val="tx1"/>
                </a:solidFill>
                <a:latin typeface="Times New Roman" pitchFamily="18" charset="0"/>
                <a:ea typeface="標楷體" pitchFamily="65" charset="-120"/>
                <a:cs typeface="Times New Roman" pitchFamily="18" charset="0"/>
              </a:rPr>
              <a:t>2</a:t>
            </a:r>
            <a:r>
              <a:rPr lang="zh-TW" altLang="en-US" sz="1000" dirty="0">
                <a:solidFill>
                  <a:schemeClr val="tx1"/>
                </a:solidFill>
                <a:latin typeface="Times New Roman" pitchFamily="18" charset="0"/>
                <a:ea typeface="標楷體" pitchFamily="65" charset="-120"/>
                <a:cs typeface="Times New Roman" pitchFamily="18" charset="0"/>
              </a:rPr>
              <a:t>：</a:t>
            </a:r>
            <a:r>
              <a:rPr lang="zh-TW" altLang="en-US" sz="1000" dirty="0" smtClean="0">
                <a:solidFill>
                  <a:schemeClr val="tx1"/>
                </a:solidFill>
                <a:latin typeface="Times New Roman" pitchFamily="18" charset="0"/>
                <a:ea typeface="標楷體" pitchFamily="65" charset="-120"/>
                <a:cs typeface="Times New Roman" pitchFamily="18" charset="0"/>
              </a:rPr>
              <a:t>監測時間</a:t>
            </a:r>
            <a:r>
              <a:rPr lang="en-US" altLang="zh-TW" sz="1000" dirty="0" smtClean="0">
                <a:solidFill>
                  <a:schemeClr val="tx1"/>
                </a:solidFill>
                <a:latin typeface="Times New Roman" pitchFamily="18" charset="0"/>
                <a:ea typeface="標楷體" pitchFamily="65" charset="-120"/>
                <a:cs typeface="Times New Roman" pitchFamily="18" charset="0"/>
              </a:rPr>
              <a:t>103</a:t>
            </a:r>
            <a:r>
              <a:rPr lang="zh-TW" altLang="en-US" sz="1000" dirty="0" smtClean="0">
                <a:solidFill>
                  <a:schemeClr val="tx1"/>
                </a:solidFill>
                <a:latin typeface="Times New Roman" pitchFamily="18" charset="0"/>
                <a:ea typeface="標楷體" pitchFamily="65" charset="-120"/>
                <a:cs typeface="Times New Roman" pitchFamily="18" charset="0"/>
              </a:rPr>
              <a:t>年第</a:t>
            </a:r>
            <a:r>
              <a:rPr lang="en-US" altLang="zh-TW" sz="1000" dirty="0" smtClean="0">
                <a:solidFill>
                  <a:schemeClr val="tx1"/>
                </a:solidFill>
                <a:latin typeface="Times New Roman" pitchFamily="18" charset="0"/>
                <a:ea typeface="標楷體" pitchFamily="65" charset="-120"/>
                <a:cs typeface="Times New Roman" pitchFamily="18" charset="0"/>
              </a:rPr>
              <a:t>2</a:t>
            </a:r>
            <a:r>
              <a:rPr lang="zh-TW" altLang="en-US" sz="1000" dirty="0" smtClean="0">
                <a:solidFill>
                  <a:schemeClr val="tx1"/>
                </a:solidFill>
                <a:latin typeface="Times New Roman" pitchFamily="18" charset="0"/>
                <a:ea typeface="標楷體" pitchFamily="65" charset="-120"/>
                <a:cs typeface="Times New Roman" pitchFamily="18" charset="0"/>
              </a:rPr>
              <a:t>季</a:t>
            </a:r>
            <a:r>
              <a:rPr lang="en-US" altLang="zh-TW" sz="1000" dirty="0" smtClean="0">
                <a:solidFill>
                  <a:schemeClr val="tx1"/>
                </a:solidFill>
                <a:latin typeface="Times New Roman" pitchFamily="18" charset="0"/>
                <a:ea typeface="標楷體" pitchFamily="65" charset="-120"/>
                <a:cs typeface="Times New Roman" pitchFamily="18" charset="0"/>
              </a:rPr>
              <a:t>~103</a:t>
            </a:r>
            <a:r>
              <a:rPr lang="zh-TW" altLang="en-US" sz="1000" dirty="0" smtClean="0">
                <a:solidFill>
                  <a:schemeClr val="tx1"/>
                </a:solidFill>
                <a:latin typeface="Times New Roman" pitchFamily="18" charset="0"/>
                <a:ea typeface="標楷體" pitchFamily="65" charset="-120"/>
                <a:cs typeface="Times New Roman" pitchFamily="18" charset="0"/>
              </a:rPr>
              <a:t>年第</a:t>
            </a:r>
            <a:r>
              <a:rPr lang="en-US" altLang="zh-TW" sz="1000" dirty="0" smtClean="0">
                <a:solidFill>
                  <a:schemeClr val="tx1"/>
                </a:solidFill>
                <a:latin typeface="Times New Roman" pitchFamily="18" charset="0"/>
                <a:ea typeface="標楷體" pitchFamily="65" charset="-120"/>
                <a:cs typeface="Times New Roman" pitchFamily="18" charset="0"/>
              </a:rPr>
              <a:t>4</a:t>
            </a:r>
            <a:r>
              <a:rPr lang="zh-TW" altLang="en-US" sz="1000" dirty="0" smtClean="0">
                <a:solidFill>
                  <a:schemeClr val="tx1"/>
                </a:solidFill>
                <a:latin typeface="Times New Roman" pitchFamily="18" charset="0"/>
                <a:ea typeface="標楷體" pitchFamily="65" charset="-120"/>
                <a:cs typeface="Times New Roman" pitchFamily="18" charset="0"/>
              </a:rPr>
              <a:t>季。</a:t>
            </a:r>
            <a:endParaRPr lang="zh-TW" altLang="en-US" sz="1000" dirty="0">
              <a:solidFill>
                <a:schemeClr val="tx1"/>
              </a:solidFill>
              <a:latin typeface="Times New Roman" pitchFamily="18" charset="0"/>
              <a:ea typeface="標楷體" pitchFamily="65" charset="-120"/>
              <a:cs typeface="Times New Roman" pitchFamily="18" charset="0"/>
            </a:endParaRPr>
          </a:p>
        </p:txBody>
      </p:sp>
      <p:sp>
        <p:nvSpPr>
          <p:cNvPr id="7" name="文字方塊 6"/>
          <p:cNvSpPr txBox="1"/>
          <p:nvPr/>
        </p:nvSpPr>
        <p:spPr>
          <a:xfrm>
            <a:off x="633046" y="4653136"/>
            <a:ext cx="338554" cy="230832"/>
          </a:xfrm>
          <a:prstGeom prst="rect">
            <a:avLst/>
          </a:prstGeom>
          <a:noFill/>
        </p:spPr>
        <p:txBody>
          <a:bodyPr wrap="none" rtlCol="0">
            <a:spAutoFit/>
          </a:bodyPr>
          <a:lstStyle/>
          <a:p>
            <a:r>
              <a:rPr lang="zh-TW" altLang="en-US" sz="900" dirty="0">
                <a:solidFill>
                  <a:schemeClr val="tx1"/>
                </a:solidFill>
                <a:latin typeface="標楷體" pitchFamily="65" charset="-120"/>
                <a:ea typeface="標楷體" pitchFamily="65" charset="-120"/>
              </a:rPr>
              <a:t>註</a:t>
            </a:r>
            <a:r>
              <a:rPr lang="en-US" altLang="zh-TW" sz="900" baseline="30000" dirty="0">
                <a:solidFill>
                  <a:schemeClr val="tx1"/>
                </a:solidFill>
                <a:latin typeface="標楷體" pitchFamily="65" charset="-120"/>
                <a:ea typeface="標楷體" pitchFamily="65" charset="-120"/>
              </a:rPr>
              <a:t>1</a:t>
            </a:r>
            <a:endParaRPr lang="zh-TW" altLang="en-US" sz="900" baseline="30000" dirty="0">
              <a:solidFill>
                <a:schemeClr val="tx1"/>
              </a:solidFill>
              <a:latin typeface="標楷體" pitchFamily="65" charset="-120"/>
              <a:ea typeface="標楷體" pitchFamily="65" charset="-120"/>
            </a:endParaRPr>
          </a:p>
        </p:txBody>
      </p:sp>
      <p:sp>
        <p:nvSpPr>
          <p:cNvPr id="8" name="文字方塊 7"/>
          <p:cNvSpPr txBox="1"/>
          <p:nvPr/>
        </p:nvSpPr>
        <p:spPr>
          <a:xfrm>
            <a:off x="2587986" y="4149080"/>
            <a:ext cx="338554" cy="230832"/>
          </a:xfrm>
          <a:prstGeom prst="rect">
            <a:avLst/>
          </a:prstGeom>
          <a:noFill/>
        </p:spPr>
        <p:txBody>
          <a:bodyPr wrap="none" rtlCol="0">
            <a:spAutoFit/>
          </a:bodyPr>
          <a:lstStyle/>
          <a:p>
            <a:r>
              <a:rPr lang="zh-TW" altLang="en-US" sz="900" dirty="0" smtClean="0">
                <a:solidFill>
                  <a:schemeClr val="tx1"/>
                </a:solidFill>
                <a:latin typeface="Times New Roman" pitchFamily="18" charset="0"/>
                <a:ea typeface="標楷體" pitchFamily="65" charset="-120"/>
                <a:cs typeface="Times New Roman" pitchFamily="18" charset="0"/>
              </a:rPr>
              <a:t>註</a:t>
            </a:r>
            <a:r>
              <a:rPr lang="en-US" altLang="zh-TW" sz="900" baseline="30000" dirty="0" smtClean="0">
                <a:solidFill>
                  <a:schemeClr val="tx1"/>
                </a:solidFill>
                <a:latin typeface="Times New Roman" pitchFamily="18" charset="0"/>
                <a:ea typeface="標楷體" pitchFamily="65" charset="-120"/>
                <a:cs typeface="Times New Roman" pitchFamily="18" charset="0"/>
              </a:rPr>
              <a:t>2</a:t>
            </a:r>
            <a:endParaRPr lang="zh-TW" altLang="en-US" sz="900" baseline="30000" dirty="0">
              <a:solidFill>
                <a:schemeClr val="tx1"/>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4003710655"/>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自訂設計">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自訂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自訂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自訂設計">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自訂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6920</TotalTime>
  <Words>2555</Words>
  <Application>Microsoft Office PowerPoint</Application>
  <PresentationFormat>如螢幕大小 (4:3)</PresentationFormat>
  <Paragraphs>324</Paragraphs>
  <Slides>28</Slides>
  <Notes>2</Notes>
  <HiddenSlides>0</HiddenSlides>
  <MMClips>0</MMClips>
  <ScaleCrop>false</ScaleCrop>
  <HeadingPairs>
    <vt:vector size="4" baseType="variant">
      <vt:variant>
        <vt:lpstr>佈景主題</vt:lpstr>
      </vt:variant>
      <vt:variant>
        <vt:i4>10</vt:i4>
      </vt:variant>
      <vt:variant>
        <vt:lpstr>投影片標題</vt:lpstr>
      </vt:variant>
      <vt:variant>
        <vt:i4>28</vt:i4>
      </vt:variant>
    </vt:vector>
  </HeadingPairs>
  <TitlesOfParts>
    <vt:vector size="38" baseType="lpstr">
      <vt:lpstr>自訂設計</vt:lpstr>
      <vt:lpstr>6_自訂設計</vt:lpstr>
      <vt:lpstr>1_自訂設計</vt:lpstr>
      <vt:lpstr>2_自訂設計</vt:lpstr>
      <vt:lpstr>7_自訂設計</vt:lpstr>
      <vt:lpstr>3_自訂設計</vt:lpstr>
      <vt:lpstr>5_自訂設計</vt:lpstr>
      <vt:lpstr>4_自訂設計</vt:lpstr>
      <vt:lpstr>8_自訂設計</vt:lpstr>
      <vt:lpstr>9_自訂設計</vt:lpstr>
      <vt:lpstr>PowerPoint 簡報</vt:lpstr>
      <vt:lpstr>簡報大綱</vt:lpstr>
      <vt:lpstr>PowerPoint 簡報</vt:lpstr>
      <vt:lpstr>基隆港</vt:lpstr>
      <vt:lpstr>臺北港</vt:lpstr>
      <vt:lpstr>蘇澳港</vt:lpstr>
      <vt:lpstr>PowerPoint 簡報</vt:lpstr>
      <vt:lpstr>基隆港</vt:lpstr>
      <vt:lpstr>基隆港監測類別及點位</vt:lpstr>
      <vt:lpstr>基隆港監測類別及點位</vt:lpstr>
      <vt:lpstr>基隆港港區環境品質-空氣</vt:lpstr>
      <vt:lpstr>基隆港港區環境品質-噪音</vt:lpstr>
      <vt:lpstr>基隆港港區環境品質-水質</vt:lpstr>
      <vt:lpstr>臺北港</vt:lpstr>
      <vt:lpstr>臺北港監測類別及點位</vt:lpstr>
      <vt:lpstr>臺北港港區環境品質-空氣</vt:lpstr>
      <vt:lpstr>臺北港港區環境品質-噪音</vt:lpstr>
      <vt:lpstr>臺北港港區環境品質-水質</vt:lpstr>
      <vt:lpstr>蘇澳港</vt:lpstr>
      <vt:lpstr>蘇澳港監測類別及點位</vt:lpstr>
      <vt:lpstr>蘇澳港港區環境品質-空氣</vt:lpstr>
      <vt:lpstr>蘇澳港港區環境品質-水質</vt:lpstr>
      <vt:lpstr>港區環境品質現況檢討及保護作為</vt:lpstr>
      <vt:lpstr>港區環境品質現況檢討及保護作為</vt:lpstr>
      <vt:lpstr>PowerPoint 簡報</vt:lpstr>
      <vt:lpstr>歐洲海港組織生態港口認證</vt:lpstr>
      <vt:lpstr>總結</vt:lpstr>
      <vt:lpstr>PowerPoint 簡報</vt:lpstr>
    </vt:vector>
  </TitlesOfParts>
  <Company>KHB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人才培訓進階養成班總經理簡報</dc:title>
  <dc:creator>楊雯婷</dc:creator>
  <cp:lastModifiedBy>admin</cp:lastModifiedBy>
  <cp:revision>770</cp:revision>
  <cp:lastPrinted>2015-06-04T08:30:30Z</cp:lastPrinted>
  <dcterms:created xsi:type="dcterms:W3CDTF">2013-10-13T01:22:32Z</dcterms:created>
  <dcterms:modified xsi:type="dcterms:W3CDTF">2015-06-15T07:09:12Z</dcterms:modified>
</cp:coreProperties>
</file>